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2"/>
  </p:sldMasterIdLst>
  <p:notesMasterIdLst>
    <p:notesMasterId r:id="rId31"/>
  </p:notesMasterIdLst>
  <p:handoutMasterIdLst>
    <p:handoutMasterId r:id="rId32"/>
  </p:handoutMasterIdLst>
  <p:sldIdLst>
    <p:sldId id="257" r:id="rId3"/>
    <p:sldId id="300" r:id="rId4"/>
    <p:sldId id="307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63" r:id="rId29"/>
    <p:sldId id="291" r:id="rId30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356"/>
    <a:srgbClr val="F5C073"/>
    <a:srgbClr val="EB8D03"/>
    <a:srgbClr val="FFFFFF"/>
    <a:srgbClr val="0A87AE"/>
    <a:srgbClr val="09779A"/>
    <a:srgbClr val="044666"/>
    <a:srgbClr val="F3B153"/>
    <a:srgbClr val="086A8D"/>
    <a:srgbClr val="FDB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DEC08-E2CA-451C-A5DD-50661234FE5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361A4D56-0F84-441C-8F16-773142A381F5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hr-H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SVI GRAĐANI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endParaRPr lang="hr-HR" sz="5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Raspoloživa sredstva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170.900.000,00 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HRK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Sufinanciranje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60%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cijelu RH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Najviše do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204.000,00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 po prijavi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Prijaviti se može samo 1 kuća</a:t>
          </a:r>
        </a:p>
      </dgm:t>
    </dgm:pt>
    <dgm:pt modelId="{73B3A2BD-024A-47F5-A3B8-5CFDDF2013D8}" type="parTrans" cxnId="{FC6470DA-181D-45D0-AA08-B96A747479DF}">
      <dgm:prSet/>
      <dgm:spPr/>
      <dgm:t>
        <a:bodyPr/>
        <a:lstStyle/>
        <a:p>
          <a:endParaRPr lang="hr-HR"/>
        </a:p>
      </dgm:t>
    </dgm:pt>
    <dgm:pt modelId="{0BB75632-FA81-492A-B361-71F4CE697954}" type="sibTrans" cxnId="{FC6470DA-181D-45D0-AA08-B96A747479DF}">
      <dgm:prSet/>
      <dgm:spPr/>
      <dgm:t>
        <a:bodyPr/>
        <a:lstStyle/>
        <a:p>
          <a:endParaRPr lang="hr-HR"/>
        </a:p>
      </dgm:t>
    </dgm:pt>
    <dgm:pt modelId="{8B33DA41-C393-4B4A-9DFF-2CB87C9ECBF3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Bef>
              <a:spcPct val="0"/>
            </a:spcBef>
            <a:spcAft>
              <a:spcPct val="35000"/>
            </a:spcAft>
          </a:pPr>
          <a:r>
            <a:rPr lang="hr-HR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RANJIVA SKUPINA GRAĐANA</a:t>
          </a:r>
        </a:p>
        <a:p>
          <a:pPr algn="ctr">
            <a:spcBef>
              <a:spcPct val="0"/>
            </a:spcBef>
            <a:spcAft>
              <a:spcPct val="35000"/>
            </a:spcAft>
          </a:pPr>
          <a:endParaRPr lang="hr-HR" sz="5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Raspoloživa sredstva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32.000.000,00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Financiranje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cijelu RH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Najviše do </a:t>
          </a: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200.000,00</a:t>
          </a:r>
          <a:r>
            <a:rPr lang="hr-HR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 po prijavi</a:t>
          </a:r>
        </a:p>
        <a:p>
          <a:pPr algn="ctr">
            <a:spcBef>
              <a:spcPts val="1800"/>
            </a:spcBef>
            <a:spcAft>
              <a:spcPts val="1800"/>
            </a:spcAft>
          </a:pPr>
          <a:r>
            <a:rPr lang="hr-HR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Prijaviti se može samo 1 kuća</a:t>
          </a:r>
          <a:endParaRPr lang="hr-HR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9EEDE-7220-4C1B-8B5A-A2F98499A2A7}" type="parTrans" cxnId="{0ED531C7-2606-453B-B31B-D816465AC32E}">
      <dgm:prSet/>
      <dgm:spPr/>
      <dgm:t>
        <a:bodyPr/>
        <a:lstStyle/>
        <a:p>
          <a:endParaRPr lang="hr-HR"/>
        </a:p>
      </dgm:t>
    </dgm:pt>
    <dgm:pt modelId="{E7A38B3B-0C19-42FC-BF5B-92AA876E6C2A}" type="sibTrans" cxnId="{0ED531C7-2606-453B-B31B-D816465AC32E}">
      <dgm:prSet/>
      <dgm:spPr/>
      <dgm:t>
        <a:bodyPr/>
        <a:lstStyle/>
        <a:p>
          <a:endParaRPr lang="hr-HR"/>
        </a:p>
      </dgm:t>
    </dgm:pt>
    <dgm:pt modelId="{733D5319-E568-4946-B8B6-4FD5844A7A39}" type="pres">
      <dgm:prSet presAssocID="{B49DEC08-E2CA-451C-A5DD-50661234FE5E}" presName="Name0" presStyleCnt="0">
        <dgm:presLayoutVars>
          <dgm:dir/>
          <dgm:resizeHandles val="exact"/>
        </dgm:presLayoutVars>
      </dgm:prSet>
      <dgm:spPr/>
    </dgm:pt>
    <dgm:pt modelId="{1C0C4B08-8D32-4D0D-BD99-F7E7E2B2A645}" type="pres">
      <dgm:prSet presAssocID="{B49DEC08-E2CA-451C-A5DD-50661234FE5E}" presName="bkgdShp" presStyleLbl="alignAccFollowNode1" presStyleIdx="0" presStyleCnt="1" custFlipHor="1" custScaleX="11152" custScaleY="88456" custLinFactNeighborX="459" custLinFactNeighborY="-6118"/>
      <dgm:spPr>
        <a:solidFill>
          <a:schemeClr val="bg1">
            <a:alpha val="90000"/>
          </a:schemeClr>
        </a:solidFill>
        <a:ln>
          <a:noFill/>
        </a:ln>
      </dgm:spPr>
    </dgm:pt>
    <dgm:pt modelId="{6531F696-95CD-4F64-A4A6-9DD5F3E43386}" type="pres">
      <dgm:prSet presAssocID="{B49DEC08-E2CA-451C-A5DD-50661234FE5E}" presName="linComp" presStyleCnt="0"/>
      <dgm:spPr/>
    </dgm:pt>
    <dgm:pt modelId="{A2FBD7E7-0065-486A-AAB9-B681F7A6C71C}" type="pres">
      <dgm:prSet presAssocID="{361A4D56-0F84-441C-8F16-773142A381F5}" presName="compNode" presStyleCnt="0"/>
      <dgm:spPr/>
    </dgm:pt>
    <dgm:pt modelId="{B7714115-ADF2-4C0D-9F80-92C6BAA8D432}" type="pres">
      <dgm:prSet presAssocID="{361A4D56-0F84-441C-8F16-773142A381F5}" presName="node" presStyleLbl="node1" presStyleIdx="0" presStyleCnt="2" custScaleX="125720" custScaleY="106223" custLinFactNeighborX="4734" custLinFactNeighborY="-78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CE540DB-C7F6-4AB0-A997-223569F019D3}" type="pres">
      <dgm:prSet presAssocID="{361A4D56-0F84-441C-8F16-773142A381F5}" presName="invisiNode" presStyleLbl="node1" presStyleIdx="0" presStyleCnt="2"/>
      <dgm:spPr/>
    </dgm:pt>
    <dgm:pt modelId="{41EC30E1-FA96-45BF-BA89-DCBE176B2C3D}" type="pres">
      <dgm:prSet presAssocID="{361A4D56-0F84-441C-8F16-773142A381F5}" presName="imagNode" presStyleLbl="fgImgPlace1" presStyleIdx="0" presStyleCnt="2" custScaleX="40035" custScaleY="94495" custLinFactNeighborX="-2872" custLinFactNeighborY="-678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C2AF17-3211-46E0-A8A3-8D6805857D06}" type="pres">
      <dgm:prSet presAssocID="{0BB75632-FA81-492A-B361-71F4CE69795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B9165F5B-FE4C-4111-AA20-3F27D057990E}" type="pres">
      <dgm:prSet presAssocID="{8B33DA41-C393-4B4A-9DFF-2CB87C9ECBF3}" presName="compNode" presStyleCnt="0"/>
      <dgm:spPr/>
    </dgm:pt>
    <dgm:pt modelId="{8C945720-DB51-419F-8C07-FA399402E93A}" type="pres">
      <dgm:prSet presAssocID="{8B33DA41-C393-4B4A-9DFF-2CB87C9ECBF3}" presName="node" presStyleLbl="node1" presStyleIdx="1" presStyleCnt="2" custScaleX="130234" custScaleY="106351" custLinFactNeighborX="-2100" custLinFactNeighborY="-73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795B76-3584-4FCF-8ED5-E1BB517EBD87}" type="pres">
      <dgm:prSet presAssocID="{8B33DA41-C393-4B4A-9DFF-2CB87C9ECBF3}" presName="invisiNode" presStyleLbl="node1" presStyleIdx="1" presStyleCnt="2"/>
      <dgm:spPr/>
    </dgm:pt>
    <dgm:pt modelId="{2617E730-E9D3-43D0-8095-ED5DA8501149}" type="pres">
      <dgm:prSet presAssocID="{8B33DA41-C393-4B4A-9DFF-2CB87C9ECBF3}" presName="imagNode" presStyleLbl="fgImgPlace1" presStyleIdx="1" presStyleCnt="2" custScaleX="40607" custScaleY="94113" custLinFactNeighborX="-568" custLinFactNeighborY="-709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C6470DA-181D-45D0-AA08-B96A747479DF}" srcId="{B49DEC08-E2CA-451C-A5DD-50661234FE5E}" destId="{361A4D56-0F84-441C-8F16-773142A381F5}" srcOrd="0" destOrd="0" parTransId="{73B3A2BD-024A-47F5-A3B8-5CFDDF2013D8}" sibTransId="{0BB75632-FA81-492A-B361-71F4CE697954}"/>
    <dgm:cxn modelId="{AB22FDE2-827E-4A12-AC61-EB766DEDC666}" type="presOf" srcId="{361A4D56-0F84-441C-8F16-773142A381F5}" destId="{B7714115-ADF2-4C0D-9F80-92C6BAA8D432}" srcOrd="0" destOrd="0" presId="urn:microsoft.com/office/officeart/2005/8/layout/pList2"/>
    <dgm:cxn modelId="{68A82D4F-72EB-43F6-84DA-2FE2ED5AE291}" type="presOf" srcId="{0BB75632-FA81-492A-B361-71F4CE697954}" destId="{D9C2AF17-3211-46E0-A8A3-8D6805857D06}" srcOrd="0" destOrd="0" presId="urn:microsoft.com/office/officeart/2005/8/layout/pList2"/>
    <dgm:cxn modelId="{AF7ABC7A-361F-4FF9-9F7D-F5008565722A}" type="presOf" srcId="{B49DEC08-E2CA-451C-A5DD-50661234FE5E}" destId="{733D5319-E568-4946-B8B6-4FD5844A7A39}" srcOrd="0" destOrd="0" presId="urn:microsoft.com/office/officeart/2005/8/layout/pList2"/>
    <dgm:cxn modelId="{0ED531C7-2606-453B-B31B-D816465AC32E}" srcId="{B49DEC08-E2CA-451C-A5DD-50661234FE5E}" destId="{8B33DA41-C393-4B4A-9DFF-2CB87C9ECBF3}" srcOrd="1" destOrd="0" parTransId="{7EB9EEDE-7220-4C1B-8B5A-A2F98499A2A7}" sibTransId="{E7A38B3B-0C19-42FC-BF5B-92AA876E6C2A}"/>
    <dgm:cxn modelId="{B567C8A6-96FE-4D66-8975-4DA204E5F45B}" type="presOf" srcId="{8B33DA41-C393-4B4A-9DFF-2CB87C9ECBF3}" destId="{8C945720-DB51-419F-8C07-FA399402E93A}" srcOrd="0" destOrd="0" presId="urn:microsoft.com/office/officeart/2005/8/layout/pList2"/>
    <dgm:cxn modelId="{D8D0051B-E7E3-404C-9AF5-AF9F6EC0F54A}" type="presParOf" srcId="{733D5319-E568-4946-B8B6-4FD5844A7A39}" destId="{1C0C4B08-8D32-4D0D-BD99-F7E7E2B2A645}" srcOrd="0" destOrd="0" presId="urn:microsoft.com/office/officeart/2005/8/layout/pList2"/>
    <dgm:cxn modelId="{092116B1-E472-436A-A751-B2C88199A0F5}" type="presParOf" srcId="{733D5319-E568-4946-B8B6-4FD5844A7A39}" destId="{6531F696-95CD-4F64-A4A6-9DD5F3E43386}" srcOrd="1" destOrd="0" presId="urn:microsoft.com/office/officeart/2005/8/layout/pList2"/>
    <dgm:cxn modelId="{8AE299D1-FF0A-4AA9-BEE0-552474BC9A8A}" type="presParOf" srcId="{6531F696-95CD-4F64-A4A6-9DD5F3E43386}" destId="{A2FBD7E7-0065-486A-AAB9-B681F7A6C71C}" srcOrd="0" destOrd="0" presId="urn:microsoft.com/office/officeart/2005/8/layout/pList2"/>
    <dgm:cxn modelId="{B9742202-D1F7-468A-A133-72C05E449B7E}" type="presParOf" srcId="{A2FBD7E7-0065-486A-AAB9-B681F7A6C71C}" destId="{B7714115-ADF2-4C0D-9F80-92C6BAA8D432}" srcOrd="0" destOrd="0" presId="urn:microsoft.com/office/officeart/2005/8/layout/pList2"/>
    <dgm:cxn modelId="{CC9B94F8-65CB-4006-8458-217E037E6B2D}" type="presParOf" srcId="{A2FBD7E7-0065-486A-AAB9-B681F7A6C71C}" destId="{CCE540DB-C7F6-4AB0-A997-223569F019D3}" srcOrd="1" destOrd="0" presId="urn:microsoft.com/office/officeart/2005/8/layout/pList2"/>
    <dgm:cxn modelId="{ECCE8079-B9E4-416E-AB19-ED874661333C}" type="presParOf" srcId="{A2FBD7E7-0065-486A-AAB9-B681F7A6C71C}" destId="{41EC30E1-FA96-45BF-BA89-DCBE176B2C3D}" srcOrd="2" destOrd="0" presId="urn:microsoft.com/office/officeart/2005/8/layout/pList2"/>
    <dgm:cxn modelId="{2872531C-1798-405A-981B-D7CB1417219F}" type="presParOf" srcId="{6531F696-95CD-4F64-A4A6-9DD5F3E43386}" destId="{D9C2AF17-3211-46E0-A8A3-8D6805857D06}" srcOrd="1" destOrd="0" presId="urn:microsoft.com/office/officeart/2005/8/layout/pList2"/>
    <dgm:cxn modelId="{9B8581F8-BC56-4003-847D-1FD696F0EBC5}" type="presParOf" srcId="{6531F696-95CD-4F64-A4A6-9DD5F3E43386}" destId="{B9165F5B-FE4C-4111-AA20-3F27D057990E}" srcOrd="2" destOrd="0" presId="urn:microsoft.com/office/officeart/2005/8/layout/pList2"/>
    <dgm:cxn modelId="{F9668B47-DD2F-49C7-8720-0349B14EB7FC}" type="presParOf" srcId="{B9165F5B-FE4C-4111-AA20-3F27D057990E}" destId="{8C945720-DB51-419F-8C07-FA399402E93A}" srcOrd="0" destOrd="0" presId="urn:microsoft.com/office/officeart/2005/8/layout/pList2"/>
    <dgm:cxn modelId="{BCE29D8C-4A13-4E05-8940-6AB846B10003}" type="presParOf" srcId="{B9165F5B-FE4C-4111-AA20-3F27D057990E}" destId="{FC795B76-3584-4FCF-8ED5-E1BB517EBD87}" srcOrd="1" destOrd="0" presId="urn:microsoft.com/office/officeart/2005/8/layout/pList2"/>
    <dgm:cxn modelId="{FADA707B-9AF8-42B8-88DF-F5F6E5FFF4D6}" type="presParOf" srcId="{B9165F5B-FE4C-4111-AA20-3F27D057990E}" destId="{2617E730-E9D3-43D0-8095-ED5DA850114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C4B08-8D32-4D0D-BD99-F7E7E2B2A645}">
      <dsp:nvSpPr>
        <dsp:cNvPr id="0" name=""/>
        <dsp:cNvSpPr/>
      </dsp:nvSpPr>
      <dsp:spPr>
        <a:xfrm flipH="1">
          <a:off x="4527837" y="0"/>
          <a:ext cx="1125023" cy="192375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EC30E1-FA96-45BF-BA89-DCBE176B2C3D}">
      <dsp:nvSpPr>
        <dsp:cNvPr id="0" name=""/>
        <dsp:cNvSpPr/>
      </dsp:nvSpPr>
      <dsp:spPr>
        <a:xfrm>
          <a:off x="1731311" y="184372"/>
          <a:ext cx="1425978" cy="150706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714115-ADF2-4C0D-9F80-92C6BAA8D432}">
      <dsp:nvSpPr>
        <dsp:cNvPr id="0" name=""/>
        <dsp:cNvSpPr/>
      </dsp:nvSpPr>
      <dsp:spPr>
        <a:xfrm rot="10800000">
          <a:off x="476246" y="1842384"/>
          <a:ext cx="4477933" cy="282352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SVI GRAĐANI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Raspoloživa sredstva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170.900.000,00 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HRK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Sufinanciranje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60%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cijelu RH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Najviše do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204.000,00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 po prijavi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Prijaviti se može samo 1 kuća</a:t>
          </a:r>
        </a:p>
      </dsp:txBody>
      <dsp:txXfrm rot="10800000">
        <a:off x="563079" y="1842384"/>
        <a:ext cx="4304267" cy="2736687"/>
      </dsp:txXfrm>
    </dsp:sp>
    <dsp:sp modelId="{2617E730-E9D3-43D0-8095-ED5DA8501149}">
      <dsp:nvSpPr>
        <dsp:cNvPr id="0" name=""/>
        <dsp:cNvSpPr/>
      </dsp:nvSpPr>
      <dsp:spPr>
        <a:xfrm>
          <a:off x="6717695" y="181560"/>
          <a:ext cx="1446352" cy="15009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5720-DB51-419F-8C07-FA399402E93A}">
      <dsp:nvSpPr>
        <dsp:cNvPr id="0" name=""/>
        <dsp:cNvSpPr/>
      </dsp:nvSpPr>
      <dsp:spPr>
        <a:xfrm rot="10800000">
          <a:off x="5066947" y="1853362"/>
          <a:ext cx="4638714" cy="2826922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RANJIVA SKUPINA GRAĐANA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Raspoloživa sredstva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32.000.000,00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Financiranje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100%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za cijelu RH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Najviše do </a:t>
          </a: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200.000,00</a:t>
          </a:r>
          <a:r>
            <a:rPr lang="hr-HR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HRK po prijavi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1800"/>
            </a:spcAft>
          </a:pPr>
          <a:r>
            <a:rPr lang="hr-HR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Prijaviti se može samo 1 kuća</a:t>
          </a:r>
          <a:endParaRPr lang="hr-HR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153885" y="1853362"/>
        <a:ext cx="4464838" cy="2739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79F6-295E-4399-8FAD-BCA8321F1561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47385-D96B-4CBD-98CF-8EA145248E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629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70D20-8132-4A26-8B2F-0D3446BAC240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E2E73-5C99-4A2A-80BF-BD92D9B06C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592527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0D7D-89E1-4585-85C8-2755020E49BD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8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266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744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421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7938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4821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696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7575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161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0431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22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279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42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2657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357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1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617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22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1637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7983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954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819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89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225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183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654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59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E2E73-5C99-4A2A-80BF-BD92D9B06CBF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2201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375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51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02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34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0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360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560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088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58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5960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FD8D-7B03-426A-8A4A-59BA0E9CC656}" type="datetimeFigureOut">
              <a:rPr lang="hr-HR" smtClean="0"/>
              <a:t>24.8.2020.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2CEFB-D85D-4686-86A8-8CE049FEEEF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037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zoeu.hr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zoeu.hr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zoeu.hr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87" y="1905000"/>
            <a:ext cx="2330413" cy="4953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045593" y="3671862"/>
            <a:ext cx="3962400" cy="3962400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40" y="289156"/>
            <a:ext cx="3657599" cy="9481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7646" y="2577634"/>
            <a:ext cx="9702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dirty="0" smtClean="0">
                <a:solidFill>
                  <a:srgbClr val="0BA356"/>
                </a:solidFill>
                <a:cs typeface="Arial"/>
              </a:rPr>
              <a:t>Program sufinanciranja </a:t>
            </a:r>
            <a:endParaRPr lang="hr-HR" sz="4800" dirty="0">
              <a:solidFill>
                <a:srgbClr val="0BA356"/>
              </a:solidFill>
              <a:cs typeface="Arial"/>
            </a:endParaRPr>
          </a:p>
          <a:p>
            <a:r>
              <a:rPr lang="hr-HR" sz="4800" b="1" dirty="0" smtClean="0">
                <a:solidFill>
                  <a:srgbClr val="0BA356"/>
                </a:solidFill>
                <a:cs typeface="Arial"/>
              </a:rPr>
              <a:t>energetske obnove obiteljskih kuća</a:t>
            </a:r>
          </a:p>
        </p:txBody>
      </p:sp>
      <p:sp>
        <p:nvSpPr>
          <p:cNvPr id="2" name="Pravokutnik 1"/>
          <p:cNvSpPr/>
          <p:nvPr/>
        </p:nvSpPr>
        <p:spPr>
          <a:xfrm>
            <a:off x="917646" y="4296708"/>
            <a:ext cx="1997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2020.godina</a:t>
            </a:r>
          </a:p>
        </p:txBody>
      </p:sp>
      <p:sp>
        <p:nvSpPr>
          <p:cNvPr id="8" name="Pravokutnik 7"/>
          <p:cNvSpPr/>
          <p:nvPr/>
        </p:nvSpPr>
        <p:spPr>
          <a:xfrm>
            <a:off x="4985096" y="5914156"/>
            <a:ext cx="5138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Tomislav Ilić, </a:t>
            </a:r>
            <a:r>
              <a:rPr lang="hr-HR" sz="24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ing.arh</a:t>
            </a:r>
            <a:r>
              <a:rPr lang="hr-HR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7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javnih poziva </a:t>
            </a:r>
            <a:r>
              <a:rPr lang="hr-HR" sz="3200" b="1" dirty="0">
                <a:solidFill>
                  <a:srgbClr val="0BA356"/>
                </a:solidFill>
              </a:rPr>
              <a:t>za </a:t>
            </a:r>
            <a:r>
              <a:rPr lang="hr-HR" sz="3200" b="1" dirty="0" smtClean="0">
                <a:solidFill>
                  <a:srgbClr val="0BA356"/>
                </a:solidFill>
              </a:rPr>
              <a:t>sufinanciranje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82" y="983091"/>
            <a:ext cx="9168687" cy="576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5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javnih poziva </a:t>
            </a:r>
            <a:r>
              <a:rPr lang="hr-HR" sz="3200" b="1" dirty="0">
                <a:solidFill>
                  <a:srgbClr val="0BA356"/>
                </a:solidFill>
              </a:rPr>
              <a:t>za </a:t>
            </a:r>
            <a:r>
              <a:rPr lang="hr-HR" sz="3200" b="1" dirty="0" smtClean="0">
                <a:solidFill>
                  <a:srgbClr val="0BA356"/>
                </a:solidFill>
              </a:rPr>
              <a:t>sufinanciranje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5" b="41427"/>
          <a:stretch/>
        </p:blipFill>
        <p:spPr>
          <a:xfrm>
            <a:off x="773441" y="1581123"/>
            <a:ext cx="9989809" cy="42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9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144739"/>
            <a:ext cx="10571501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 smtClean="0"/>
              <a:t>E-sustav za prijave na javne pozive Fonda</a:t>
            </a:r>
          </a:p>
          <a:p>
            <a:endParaRPr lang="hr-HR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Kako se prijaviti?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9EEDB7C-B780-4553-B21A-A83BB4168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7" y="1626725"/>
            <a:ext cx="8459122" cy="475825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87" y="132995"/>
            <a:ext cx="3261384" cy="12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033731"/>
            <a:ext cx="10740535" cy="55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hr-HR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Kako se registrirati?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6807A7F-66D0-458F-9AB6-CBDF6DE43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05" y="1539552"/>
            <a:ext cx="8889055" cy="515727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787" y="132995"/>
            <a:ext cx="3261384" cy="12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95400"/>
            <a:ext cx="11188404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2000" b="1" dirty="0" smtClean="0"/>
              <a:t>KAKO SE PRIJAVITI?</a:t>
            </a:r>
          </a:p>
          <a:p>
            <a:pPr marL="0" indent="0">
              <a:buNone/>
            </a:pPr>
            <a:r>
              <a:rPr lang="hr-HR" sz="2000" dirty="0" smtClean="0"/>
              <a:t>Prijava </a:t>
            </a:r>
            <a:r>
              <a:rPr lang="hr-HR" sz="2000" dirty="0"/>
              <a:t>je isključivo </a:t>
            </a:r>
            <a:r>
              <a:rPr lang="hr-HR" sz="2000" b="1" dirty="0"/>
              <a:t>elektronskim </a:t>
            </a:r>
            <a:r>
              <a:rPr lang="hr-HR" sz="2000" b="1" dirty="0" smtClean="0"/>
              <a:t>putem! </a:t>
            </a:r>
          </a:p>
          <a:p>
            <a:r>
              <a:rPr lang="hr-HR" sz="2000" dirty="0" smtClean="0"/>
              <a:t>1. korak je izrada </a:t>
            </a:r>
            <a:r>
              <a:rPr lang="hr-HR" sz="2000" dirty="0"/>
              <a:t>i </a:t>
            </a:r>
            <a:r>
              <a:rPr lang="hr-HR" sz="2000" dirty="0" smtClean="0"/>
              <a:t>aktiviranje </a:t>
            </a:r>
            <a:r>
              <a:rPr lang="hr-HR" sz="2000" dirty="0"/>
              <a:t>korisničkog </a:t>
            </a:r>
            <a:r>
              <a:rPr lang="hr-HR" sz="2000" dirty="0" smtClean="0"/>
              <a:t>računa</a:t>
            </a:r>
          </a:p>
          <a:p>
            <a:r>
              <a:rPr lang="hr-HR" sz="2000" dirty="0" smtClean="0"/>
              <a:t>Nakon aktiviranja, prijavitelj </a:t>
            </a:r>
            <a:r>
              <a:rPr lang="hr-HR" sz="2000" dirty="0"/>
              <a:t>ili energetski </a:t>
            </a:r>
            <a:r>
              <a:rPr lang="hr-HR" sz="2000" dirty="0" err="1"/>
              <a:t>certifikator</a:t>
            </a:r>
            <a:r>
              <a:rPr lang="hr-HR" sz="2000" dirty="0"/>
              <a:t> </a:t>
            </a:r>
            <a:r>
              <a:rPr lang="hr-HR" sz="2000" b="1" dirty="0"/>
              <a:t>unosi podatke u online </a:t>
            </a:r>
            <a:r>
              <a:rPr lang="hr-HR" sz="2000" b="1" dirty="0" smtClean="0"/>
              <a:t>prijavni </a:t>
            </a:r>
            <a:r>
              <a:rPr lang="hr-HR" sz="2000" b="1" dirty="0"/>
              <a:t>obrazac </a:t>
            </a:r>
            <a:r>
              <a:rPr lang="hr-HR" sz="2000" dirty="0"/>
              <a:t>te </a:t>
            </a:r>
            <a:r>
              <a:rPr lang="hr-HR" sz="2000" b="1" dirty="0"/>
              <a:t>učitava obaveznu dokumentaciju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000" i="1" dirty="0"/>
              <a:t>Za potrebe prijave potrebno je pripremiti elektronske verzije (</a:t>
            </a:r>
            <a:r>
              <a:rPr lang="hr-HR" sz="2000" i="1" dirty="0" err="1"/>
              <a:t>scanove</a:t>
            </a:r>
            <a:r>
              <a:rPr lang="hr-HR" sz="2000" i="1" dirty="0"/>
              <a:t>) </a:t>
            </a:r>
            <a:r>
              <a:rPr lang="hr-HR" sz="2000" i="1" dirty="0" smtClean="0"/>
              <a:t>dokumentacije navedene </a:t>
            </a:r>
            <a:r>
              <a:rPr lang="hr-HR" sz="2000" i="1" dirty="0"/>
              <a:t>u popisu obavezne dokumentacije u tekstu Poziva</a:t>
            </a:r>
          </a:p>
          <a:p>
            <a:pPr marL="0" lvl="0" indent="0">
              <a:buNone/>
            </a:pPr>
            <a:endParaRPr lang="hr-HR" sz="2000" b="1" dirty="0"/>
          </a:p>
          <a:p>
            <a:r>
              <a:rPr lang="hr-HR" sz="2000" dirty="0"/>
              <a:t>Učitavanje </a:t>
            </a:r>
            <a:r>
              <a:rPr lang="hr-HR" sz="2000" dirty="0" smtClean="0"/>
              <a:t>prijave je bilo moguće započeti nakon objave Poziva 25.06.2020</a:t>
            </a:r>
            <a:r>
              <a:rPr lang="hr-HR" sz="2000" dirty="0"/>
              <a:t>. </a:t>
            </a:r>
            <a:r>
              <a:rPr lang="hr-HR" sz="2000" dirty="0" smtClean="0"/>
              <a:t>od </a:t>
            </a:r>
            <a:r>
              <a:rPr lang="hr-HR" sz="2000" dirty="0"/>
              <a:t>9:00 </a:t>
            </a:r>
            <a:r>
              <a:rPr lang="hr-HR" sz="2000" dirty="0" smtClean="0"/>
              <a:t>sati.</a:t>
            </a:r>
          </a:p>
          <a:p>
            <a:r>
              <a:rPr lang="hr-HR" sz="2000" b="1" u="sng" dirty="0" smtClean="0"/>
              <a:t>Zaprimanje prijava započinje 01.09.2020</a:t>
            </a:r>
            <a:r>
              <a:rPr lang="hr-HR" sz="2000" b="1" u="sng" dirty="0"/>
              <a:t>. u 9:00 </a:t>
            </a:r>
            <a:r>
              <a:rPr lang="hr-HR" sz="2000" b="1" u="sng" dirty="0" smtClean="0"/>
              <a:t>sati</a:t>
            </a:r>
          </a:p>
          <a:p>
            <a:r>
              <a:rPr lang="hr-HR" sz="2000" dirty="0" smtClean="0"/>
              <a:t>Prijave se zaprimaju do iskorištenosti </a:t>
            </a:r>
            <a:r>
              <a:rPr lang="hr-HR" sz="2000" dirty="0"/>
              <a:t>raspoloživih sredstava </a:t>
            </a:r>
            <a:r>
              <a:rPr lang="hr-HR" sz="2000" dirty="0" smtClean="0"/>
              <a:t>ili isteka </a:t>
            </a:r>
            <a:r>
              <a:rPr lang="hr-HR" sz="2000" dirty="0"/>
              <a:t>2020. godine, što prije nastupi</a:t>
            </a:r>
          </a:p>
          <a:p>
            <a:pPr marL="0" lvl="0" indent="0">
              <a:buNone/>
            </a:pPr>
            <a:endParaRPr lang="hr-HR" sz="2000" b="1" dirty="0"/>
          </a:p>
          <a:p>
            <a:pPr marL="0" lvl="0" indent="0">
              <a:buNone/>
            </a:pPr>
            <a:endParaRPr lang="hr-HR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Energetska obnova obiteljskih kuća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95400"/>
            <a:ext cx="11076437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Fond </a:t>
            </a:r>
            <a:r>
              <a:rPr lang="hr-HR" sz="2000" dirty="0"/>
              <a:t>će korisnicima dodjeljivati i sredstva </a:t>
            </a:r>
            <a:r>
              <a:rPr lang="hr-HR" sz="2000" dirty="0" smtClean="0"/>
              <a:t>za naknadu </a:t>
            </a:r>
            <a:r>
              <a:rPr lang="hr-HR" sz="2000" dirty="0"/>
              <a:t>energetskim </a:t>
            </a:r>
            <a:r>
              <a:rPr lang="hr-HR" sz="2000" dirty="0" err="1"/>
              <a:t>certifikatorima</a:t>
            </a:r>
            <a:r>
              <a:rPr lang="hr-HR" sz="2000" dirty="0"/>
              <a:t> koji će </a:t>
            </a:r>
            <a:r>
              <a:rPr lang="hr-HR" sz="2000" dirty="0" smtClean="0"/>
              <a:t>im pružiti </a:t>
            </a:r>
            <a:r>
              <a:rPr lang="hr-HR" sz="2000" dirty="0"/>
              <a:t>pomoć pri ispunjavanju prijave, učitavanju prikupljene potrebne dokumentacije i same prijave na </a:t>
            </a:r>
            <a:r>
              <a:rPr lang="hr-HR" sz="2000" dirty="0" smtClean="0"/>
              <a:t>Poziv.</a:t>
            </a:r>
          </a:p>
          <a:p>
            <a:r>
              <a:rPr lang="hr-HR" sz="2000" dirty="0" smtClean="0"/>
              <a:t>Trošak </a:t>
            </a:r>
            <a:r>
              <a:rPr lang="hr-HR" sz="2000" dirty="0"/>
              <a:t>za </a:t>
            </a:r>
            <a:r>
              <a:rPr lang="hr-HR" sz="2000" dirty="0" err="1"/>
              <a:t>certifikatora</a:t>
            </a:r>
            <a:r>
              <a:rPr lang="hr-HR" sz="2000" dirty="0"/>
              <a:t> za uslugu pomoći prilikom prijave i prijavu na Poziv </a:t>
            </a:r>
            <a:r>
              <a:rPr lang="hr-HR" sz="2000" dirty="0" smtClean="0"/>
              <a:t>Fond snosi do maksimalno </a:t>
            </a:r>
            <a:r>
              <a:rPr lang="hr-HR" sz="2000" b="1" dirty="0" smtClean="0"/>
              <a:t>500,00 </a:t>
            </a:r>
            <a:r>
              <a:rPr lang="hr-HR" sz="2000" b="1" dirty="0"/>
              <a:t>kuna bruto </a:t>
            </a:r>
            <a:r>
              <a:rPr lang="hr-HR" sz="2000" dirty="0"/>
              <a:t>(uključen PDV ili porezi i </a:t>
            </a:r>
            <a:r>
              <a:rPr lang="hr-HR" sz="2000" dirty="0" smtClean="0"/>
              <a:t>doprinosi, </a:t>
            </a:r>
            <a:r>
              <a:rPr lang="hr-HR" sz="2000" dirty="0"/>
              <a:t>u slučaju ugovora o djelu). </a:t>
            </a:r>
            <a:endParaRPr lang="hr-HR" sz="2000" dirty="0" smtClean="0"/>
          </a:p>
          <a:p>
            <a:r>
              <a:rPr lang="hr-HR" sz="2000" dirty="0" smtClean="0"/>
              <a:t>Trošak za </a:t>
            </a:r>
            <a:r>
              <a:rPr lang="hr-HR" sz="2000" dirty="0" err="1" smtClean="0"/>
              <a:t>certifikatora</a:t>
            </a:r>
            <a:r>
              <a:rPr lang="hr-HR" sz="2000" dirty="0" smtClean="0"/>
              <a:t> za uslugu pomoći prilikom prijave i prijavu smatra se opravdanim samo prijaviteljima kojima će biti odobreno sufinanciranje i koji provedu energetsku obnovu obiteljske kuće. </a:t>
            </a:r>
          </a:p>
          <a:p>
            <a:r>
              <a:rPr lang="hr-HR" sz="2000" dirty="0" smtClean="0"/>
              <a:t>Prilikom prijave, prijavitelj je dužan u samoj prijavi izjaviti je li koristio uslugu </a:t>
            </a:r>
            <a:r>
              <a:rPr lang="hr-HR" sz="2000" dirty="0" err="1" smtClean="0"/>
              <a:t>certifikatora</a:t>
            </a:r>
            <a:r>
              <a:rPr lang="hr-HR" sz="2000" dirty="0" smtClean="0"/>
              <a:t>. Ukoliko prijavitelj koristi uslugu </a:t>
            </a:r>
            <a:r>
              <a:rPr lang="hr-HR" sz="2000" dirty="0" err="1" smtClean="0"/>
              <a:t>certifikatora</a:t>
            </a:r>
            <a:r>
              <a:rPr lang="hr-HR" sz="2000" dirty="0" smtClean="0"/>
              <a:t>, a to ne izjavi Fondu, ista neće Fondu predstavljati opravdani trošak.</a:t>
            </a:r>
          </a:p>
          <a:p>
            <a:pPr marL="0" lvl="0" indent="0">
              <a:buNone/>
            </a:pPr>
            <a:endParaRPr lang="hr-HR" sz="2000" b="1" dirty="0"/>
          </a:p>
          <a:p>
            <a:pPr marL="0" lvl="0" indent="0">
              <a:buNone/>
            </a:pPr>
            <a:endParaRPr lang="hr-HR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Uloga energetskih </a:t>
            </a:r>
            <a:r>
              <a:rPr lang="hr-HR" sz="3200" b="1" dirty="0" err="1" smtClean="0">
                <a:solidFill>
                  <a:srgbClr val="0BA356"/>
                </a:solidFill>
              </a:rPr>
              <a:t>certifikatora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95400"/>
            <a:ext cx="10904209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 smtClean="0"/>
              <a:t>Vlasnici </a:t>
            </a:r>
            <a:r>
              <a:rPr lang="hr-HR" sz="2000" dirty="0"/>
              <a:t>ili suvlasnici postojećih obiteljskih kuća bez obzira na godinu </a:t>
            </a:r>
            <a:r>
              <a:rPr lang="hr-HR" sz="2000" dirty="0" smtClean="0"/>
              <a:t>izgradnje</a:t>
            </a:r>
          </a:p>
          <a:p>
            <a:pPr marL="0" indent="0">
              <a:buNone/>
            </a:pPr>
            <a:endParaRPr lang="hr-HR" sz="2000" dirty="0"/>
          </a:p>
          <a:p>
            <a:r>
              <a:rPr lang="hr-HR" sz="2000" dirty="0"/>
              <a:t>Osnovni uvjet je da je kuća </a:t>
            </a:r>
            <a:r>
              <a:rPr lang="hr-HR" sz="2000" b="1" dirty="0"/>
              <a:t>zakonito izgrađena </a:t>
            </a:r>
            <a:r>
              <a:rPr lang="hr-HR" sz="2000" dirty="0" smtClean="0"/>
              <a:t>tj.</a:t>
            </a:r>
          </a:p>
          <a:p>
            <a:pPr lvl="1">
              <a:buFont typeface="+mj-lt"/>
              <a:buAutoNum type="arabicPeriod"/>
            </a:pPr>
            <a:r>
              <a:rPr lang="hr-HR" sz="1800" dirty="0" smtClean="0"/>
              <a:t>izgrađena </a:t>
            </a:r>
            <a:r>
              <a:rPr lang="hr-HR" sz="1800" dirty="0"/>
              <a:t>temeljem građevinske dozvole ili drugog odgovarajućeg akta sukladno Zakonu o gradnji (NN 153/13, 20/17, 39/19, 125/19) i svaka druga koja je navedenim ili posebnim zakonom s njom izjednačena,</a:t>
            </a:r>
          </a:p>
          <a:p>
            <a:pPr lvl="1">
              <a:buFont typeface="+mj-lt"/>
              <a:buAutoNum type="arabicPeriod"/>
            </a:pPr>
            <a:r>
              <a:rPr lang="hr-HR" sz="1800" dirty="0"/>
              <a:t>koja nije dograđivana ili mijenjana u odnosu na akt koji dokazuje njenu zakonitost, </a:t>
            </a:r>
          </a:p>
          <a:p>
            <a:pPr lvl="1">
              <a:buFont typeface="+mj-lt"/>
              <a:buAutoNum type="arabicPeriod"/>
            </a:pPr>
            <a:r>
              <a:rPr lang="hr-HR" sz="1800" dirty="0"/>
              <a:t>u kojoj je </a:t>
            </a:r>
            <a:r>
              <a:rPr lang="hr-HR" sz="1800" b="1" dirty="0"/>
              <a:t>više od 50% </a:t>
            </a:r>
            <a:r>
              <a:rPr lang="hr-HR" sz="1800" dirty="0"/>
              <a:t>bruto podne površine namijenjeno za </a:t>
            </a:r>
            <a:r>
              <a:rPr lang="hr-HR" sz="1800" dirty="0" smtClean="0"/>
              <a:t>stanovanje te</a:t>
            </a:r>
            <a:endParaRPr lang="hr-HR" sz="1800" dirty="0"/>
          </a:p>
          <a:p>
            <a:pPr lvl="1">
              <a:buFont typeface="+mj-lt"/>
              <a:buAutoNum type="arabicPeriod"/>
            </a:pPr>
            <a:r>
              <a:rPr lang="hr-HR" sz="1800" dirty="0"/>
              <a:t> </a:t>
            </a:r>
            <a:r>
              <a:rPr lang="hr-HR" sz="1800" dirty="0" smtClean="0"/>
              <a:t>zadovoljava </a:t>
            </a:r>
            <a:r>
              <a:rPr lang="hr-HR" sz="1800" b="1" dirty="0"/>
              <a:t>jedan od dva navedena </a:t>
            </a:r>
            <a:r>
              <a:rPr lang="hr-HR" sz="1800" b="1" dirty="0" smtClean="0"/>
              <a:t>uvjeta</a:t>
            </a:r>
            <a:r>
              <a:rPr lang="hr-HR" sz="1800" dirty="0" smtClean="0"/>
              <a:t>: </a:t>
            </a:r>
          </a:p>
          <a:p>
            <a:pPr lvl="2"/>
            <a:r>
              <a:rPr lang="hr-HR" sz="1800" dirty="0" smtClean="0"/>
              <a:t>ima </a:t>
            </a:r>
            <a:r>
              <a:rPr lang="hr-HR" sz="1800" dirty="0"/>
              <a:t>najviše 3 stambene </a:t>
            </a:r>
            <a:r>
              <a:rPr lang="hr-HR" sz="1800" dirty="0" smtClean="0"/>
              <a:t>jedinice,</a:t>
            </a:r>
          </a:p>
          <a:p>
            <a:pPr lvl="2"/>
            <a:r>
              <a:rPr lang="hr-HR" sz="1800" dirty="0" smtClean="0"/>
              <a:t>ima </a:t>
            </a:r>
            <a:r>
              <a:rPr lang="hr-HR" sz="1800" dirty="0"/>
              <a:t>građevinsku bruto površinu manju ili jednaku 600 m2 </a:t>
            </a:r>
            <a:endParaRPr lang="hr-HR" sz="1600" dirty="0" smtClean="0"/>
          </a:p>
          <a:p>
            <a:pPr marL="914400" lvl="2" indent="0">
              <a:buNone/>
            </a:pPr>
            <a:r>
              <a:rPr lang="hr-HR" sz="1600" dirty="0" smtClean="0"/>
              <a:t>(</a:t>
            </a:r>
            <a:r>
              <a:rPr lang="hr-HR" sz="1600" dirty="0"/>
              <a:t>podatak se provjerava iz podataka o prijavi i energetskog certifikata)</a:t>
            </a:r>
          </a:p>
          <a:p>
            <a:endParaRPr lang="hr-HR" sz="2000" dirty="0"/>
          </a:p>
          <a:p>
            <a:pPr marL="0" lvl="0" indent="0">
              <a:buNone/>
            </a:pPr>
            <a:endParaRPr lang="hr-HR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Tko se može prijaviti za sufinanciranje?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95400"/>
            <a:ext cx="10904209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dirty="0" smtClean="0"/>
              <a:t>Na </a:t>
            </a:r>
            <a:r>
              <a:rPr lang="hr-HR" dirty="0"/>
              <a:t>Poziv </a:t>
            </a:r>
            <a:r>
              <a:rPr lang="hr-HR" dirty="0" smtClean="0"/>
              <a:t>se mogu prijaviti </a:t>
            </a:r>
            <a:r>
              <a:rPr lang="hr-HR" dirty="0"/>
              <a:t>samo obiteljske kuće koje su </a:t>
            </a:r>
            <a:endParaRPr lang="hr-HR" dirty="0" smtClean="0"/>
          </a:p>
          <a:p>
            <a:r>
              <a:rPr lang="hr-HR" dirty="0" smtClean="0"/>
              <a:t>energetskog </a:t>
            </a:r>
            <a:r>
              <a:rPr lang="hr-HR" dirty="0"/>
              <a:t>razreda (prema </a:t>
            </a:r>
            <a:r>
              <a:rPr lang="hr-HR" dirty="0" err="1"/>
              <a:t>QH,nd</a:t>
            </a:r>
            <a:r>
              <a:rPr lang="hr-HR" dirty="0"/>
              <a:t>) </a:t>
            </a:r>
            <a:r>
              <a:rPr lang="hr-HR" b="1" dirty="0"/>
              <a:t>D ili lošijeg </a:t>
            </a:r>
            <a:r>
              <a:rPr lang="hr-HR" dirty="0"/>
              <a:t>u kontinentalnoj Hrvatskoj odnosno </a:t>
            </a:r>
            <a:endParaRPr lang="hr-HR" dirty="0" smtClean="0"/>
          </a:p>
          <a:p>
            <a:r>
              <a:rPr lang="hr-HR" b="1" dirty="0" smtClean="0"/>
              <a:t>C </a:t>
            </a:r>
            <a:r>
              <a:rPr lang="hr-HR" b="1" dirty="0"/>
              <a:t>ili lošijeg u primorskoj Hrvatskoj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sz="1700" i="1" dirty="0"/>
              <a:t>Predmet Poziva nisu: </a:t>
            </a:r>
          </a:p>
          <a:p>
            <a:pPr lvl="1"/>
            <a:r>
              <a:rPr lang="hr-HR" sz="1500" dirty="0"/>
              <a:t>zgrade koje imaju upravitelja sukladno Zakonu o vlasništvu i drugim stvarnim pravima (NN 91/96, 68/98, 137/99, 22/00, 73/00, 129/00, 114/01, 79/06, 141/06, 146/08, 38/09, 153/09, 143/12, 152/14), </a:t>
            </a:r>
            <a:endParaRPr lang="hr-HR" sz="1500" dirty="0" smtClean="0"/>
          </a:p>
          <a:p>
            <a:pPr marL="400050" lvl="1" indent="0">
              <a:buNone/>
            </a:pPr>
            <a:r>
              <a:rPr lang="hr-HR" sz="1500" dirty="0"/>
              <a:t>n</a:t>
            </a:r>
            <a:r>
              <a:rPr lang="hr-HR" sz="1500" dirty="0" smtClean="0"/>
              <a:t>i </a:t>
            </a:r>
            <a:r>
              <a:rPr lang="hr-HR" sz="1500" dirty="0"/>
              <a:t>obiteljske kuće:</a:t>
            </a:r>
          </a:p>
          <a:p>
            <a:pPr lvl="1"/>
            <a:r>
              <a:rPr lang="hr-HR" sz="1500" dirty="0"/>
              <a:t>koje nisu privedene svrsi sukladno aktu kojim se dozvoljava građenje (koje su u gradnji, za koje je pokrenut postupak legalizacije odnosno koje su u postupku ishođenja Rješenja o izvedenom stanju);</a:t>
            </a:r>
          </a:p>
          <a:p>
            <a:pPr lvl="1"/>
            <a:r>
              <a:rPr lang="hr-HR" sz="1500" dirty="0"/>
              <a:t>u kojima je suvlasnik pravna osoba;</a:t>
            </a:r>
          </a:p>
          <a:p>
            <a:pPr lvl="1"/>
            <a:r>
              <a:rPr lang="hr-HR" sz="1500" dirty="0"/>
              <a:t>kojima je narušena mehanička otpornost i stabilnost konstrukcijskih elemenata zgrade.</a:t>
            </a:r>
          </a:p>
          <a:p>
            <a:pPr lvl="1"/>
            <a:endParaRPr lang="hr-HR" dirty="0"/>
          </a:p>
          <a:p>
            <a:pPr marL="0" lvl="0" indent="0">
              <a:buNone/>
            </a:pPr>
            <a:endParaRPr lang="hr-HR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BA356"/>
                </a:solidFill>
              </a:rPr>
              <a:t>Tko se može prijaviti za sufinanciranje?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95400"/>
            <a:ext cx="10904209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2400" b="1" dirty="0"/>
              <a:t>Sredstva Fonda ukupno za OKVIR 1 i OKVIR 2 - </a:t>
            </a:r>
            <a:r>
              <a:rPr lang="hr-HR" sz="2400" b="1" dirty="0">
                <a:solidFill>
                  <a:srgbClr val="00B0F0"/>
                </a:solidFill>
              </a:rPr>
              <a:t>203 </a:t>
            </a:r>
            <a:r>
              <a:rPr lang="hr-HR" sz="2400" b="1" dirty="0" err="1">
                <a:solidFill>
                  <a:srgbClr val="00B0F0"/>
                </a:solidFill>
              </a:rPr>
              <a:t>mil</a:t>
            </a:r>
            <a:r>
              <a:rPr lang="hr-HR" sz="2400" b="1" dirty="0">
                <a:solidFill>
                  <a:srgbClr val="00B0F0"/>
                </a:solidFill>
              </a:rPr>
              <a:t>. kuna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pPr marL="0" lvl="0" indent="0">
              <a:buNone/>
            </a:pPr>
            <a:endParaRPr lang="hr-HR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Energetska obnova obiteljskih kuća</a:t>
            </a:r>
            <a:endParaRPr lang="hr-HR" sz="3200" b="1" dirty="0">
              <a:solidFill>
                <a:srgbClr val="0BA356"/>
              </a:solidFill>
            </a:endParaRPr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63034064"/>
              </p:ext>
            </p:extLst>
          </p:nvPr>
        </p:nvGraphicFramePr>
        <p:xfrm>
          <a:off x="347907" y="1863900"/>
          <a:ext cx="10088090" cy="4832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379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271853" y="1230085"/>
            <a:ext cx="4599992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b="1" dirty="0"/>
              <a:t>povećanje toplinske zaštite svih elemenata vanjske ovojnice grijanog prostora: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/>
              <a:t>energetska obnova vanjskog zida, stropa, poda, krova (sva potrebna oprema i radovi vezani uz povećanje toplinske zaštite, uključujući npr. </a:t>
            </a:r>
            <a:r>
              <a:rPr lang="hr-HR" sz="1400" dirty="0" err="1"/>
              <a:t>hidroizolaciju</a:t>
            </a:r>
            <a:r>
              <a:rPr lang="hr-HR" sz="1400" dirty="0"/>
              <a:t> i pokrov krova);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/>
              <a:t>zamjena postojeće stolarije ovojnice grijanog prostora novom;</a:t>
            </a:r>
          </a:p>
          <a:p>
            <a:pPr marL="0" indent="0">
              <a:buNone/>
            </a:pPr>
            <a:r>
              <a:rPr lang="hr-HR" dirty="0"/>
              <a:t>	ili</a:t>
            </a:r>
          </a:p>
          <a:p>
            <a:r>
              <a:rPr lang="hr-HR" b="1" dirty="0"/>
              <a:t>cjelovita energetska obnova, koja podrazumijeva kombinaciju mjera na vanjskoj ovojnici i ugradnju maksimalno dva </a:t>
            </a:r>
            <a:r>
              <a:rPr lang="hr-HR" b="1" dirty="0" smtClean="0"/>
              <a:t>sustava </a:t>
            </a:r>
            <a:r>
              <a:rPr lang="hr-HR" b="1" dirty="0"/>
              <a:t>za korištenje OIE</a:t>
            </a:r>
            <a:r>
              <a:rPr lang="hr-HR" dirty="0"/>
              <a:t>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/>
              <a:t>sustavi sa sunčanim toplinskim pretvaračima;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/>
              <a:t>sustavi na drvnu sječku/</a:t>
            </a:r>
            <a:r>
              <a:rPr lang="hr-HR" sz="1400" dirty="0" err="1"/>
              <a:t>pelete</a:t>
            </a:r>
            <a:r>
              <a:rPr lang="hr-HR" sz="1400" dirty="0"/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/>
              <a:t>dizalice topline zrak-voda, voda-voda ili zemlja-voda;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1400" dirty="0" err="1"/>
              <a:t>fotonaponski</a:t>
            </a:r>
            <a:r>
              <a:rPr lang="hr-HR" sz="1400" dirty="0"/>
              <a:t> sustavi za proizvodnju električne energije za  vlastitu potrošnju.</a:t>
            </a:r>
          </a:p>
          <a:p>
            <a:endParaRPr lang="hr-HR" dirty="0"/>
          </a:p>
          <a:p>
            <a:pPr marL="0" lvl="0" indent="0">
              <a:buNone/>
            </a:pPr>
            <a:endParaRPr lang="hr-HR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Što se sufinancira?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/>
          <a:srcRect l="21945" t="17287" r="30365" b="9389"/>
          <a:stretch/>
        </p:blipFill>
        <p:spPr>
          <a:xfrm>
            <a:off x="5057192" y="1896"/>
            <a:ext cx="7134808" cy="68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 rotWithShape="1">
          <a:blip r:embed="rId3"/>
          <a:srcRect t="7889" r="28718"/>
          <a:stretch/>
        </p:blipFill>
        <p:spPr>
          <a:xfrm rot="5400000">
            <a:off x="10219706" y="4885710"/>
            <a:ext cx="1047811" cy="28777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725983" y="5059903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87" y="4652322"/>
            <a:ext cx="2347308" cy="641924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748466" y="2715136"/>
            <a:ext cx="20209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8389"/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Naknade koje plaćaju </a:t>
            </a:r>
            <a:r>
              <a:rPr lang="hr-HR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onečiščivači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okoliša</a:t>
            </a:r>
          </a:p>
          <a:p>
            <a:pPr algn="ctr" defTabSz="458389"/>
            <a:endParaRPr lang="hr-HR" sz="14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18751" y="3628505"/>
            <a:ext cx="1880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8389"/>
            <a:r>
              <a:rPr lang="hr-H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Sredstva iz </a:t>
            </a:r>
            <a:r>
              <a:rPr lang="hr-H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EU fondova</a:t>
            </a:r>
            <a:endParaRPr lang="hr-H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458389"/>
            <a:endParaRPr lang="hr-HR" sz="12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13" name="Zaobljeni pravokutnik 12"/>
          <p:cNvSpPr/>
          <p:nvPr/>
        </p:nvSpPr>
        <p:spPr>
          <a:xfrm>
            <a:off x="3734816" y="4475219"/>
            <a:ext cx="1629906" cy="885349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458389"/>
            <a:endParaRPr lang="hr-HR" sz="900" b="1" dirty="0" smtClean="0">
              <a:solidFill>
                <a:schemeClr val="bg1"/>
              </a:solidFill>
            </a:endParaRPr>
          </a:p>
          <a:p>
            <a:pPr algn="ctr" defTabSz="458389"/>
            <a:r>
              <a:rPr lang="hr-HR" sz="1400" b="1" dirty="0" smtClean="0">
                <a:solidFill>
                  <a:schemeClr val="bg1"/>
                </a:solidFill>
              </a:rPr>
              <a:t>SUFINANCIRANJE</a:t>
            </a:r>
            <a:r>
              <a:rPr lang="hr-H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1400" b="1" dirty="0" smtClean="0">
                <a:solidFill>
                  <a:schemeClr val="bg1"/>
                </a:solidFill>
              </a:rPr>
              <a:t>PROJEKATA</a:t>
            </a:r>
          </a:p>
          <a:p>
            <a:pPr algn="ctr" defTabSz="458389"/>
            <a:r>
              <a:rPr lang="hr-HR" sz="900" b="1" dirty="0" smtClean="0">
                <a:solidFill>
                  <a:schemeClr val="bg1"/>
                </a:solidFill>
              </a:rPr>
              <a:t> </a:t>
            </a:r>
            <a:endParaRPr lang="hr-HR" sz="900" b="1" dirty="0">
              <a:solidFill>
                <a:schemeClr val="bg1"/>
              </a:solidFill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6170970" y="2972511"/>
            <a:ext cx="5517177" cy="653347"/>
            <a:chOff x="6539100" y="1426"/>
            <a:chExt cx="4273745" cy="1303217"/>
          </a:xfrm>
        </p:grpSpPr>
        <p:sp>
          <p:nvSpPr>
            <p:cNvPr id="16" name="Pravokutnik 15"/>
            <p:cNvSpPr/>
            <p:nvPr/>
          </p:nvSpPr>
          <p:spPr>
            <a:xfrm>
              <a:off x="6553292" y="1426"/>
              <a:ext cx="4115585" cy="676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604" b="1" dirty="0">
                  <a:solidFill>
                    <a:srgbClr val="1CA2D8"/>
                  </a:solidFill>
                  <a:latin typeface="Calibri" panose="020F0502020204030204"/>
                </a:rPr>
                <a:t>ZAŠTITE OKOLIŠA</a:t>
              </a:r>
            </a:p>
          </p:txBody>
        </p:sp>
        <p:sp>
          <p:nvSpPr>
            <p:cNvPr id="17" name="Pravokutnik 16"/>
            <p:cNvSpPr/>
            <p:nvPr/>
          </p:nvSpPr>
          <p:spPr>
            <a:xfrm>
              <a:off x="6539100" y="504763"/>
              <a:ext cx="4273745" cy="799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00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KOMUNALNA OPREMA, SANACIJA ODLAGALIŠTA, IZGRADNJA RECIKLAŽNIH DVORIŠTA I SORTIRNICA</a:t>
              </a: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6170970" y="3549457"/>
            <a:ext cx="6021030" cy="502656"/>
            <a:chOff x="6591431" y="615031"/>
            <a:chExt cx="7184980" cy="1193857"/>
          </a:xfrm>
        </p:grpSpPr>
        <p:sp>
          <p:nvSpPr>
            <p:cNvPr id="19" name="Pravokutnik 18"/>
            <p:cNvSpPr/>
            <p:nvPr/>
          </p:nvSpPr>
          <p:spPr>
            <a:xfrm>
              <a:off x="6603456" y="615031"/>
              <a:ext cx="3369185" cy="8056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604" b="1" dirty="0">
                  <a:solidFill>
                    <a:srgbClr val="92D050"/>
                  </a:solidFill>
                  <a:latin typeface="Calibri" panose="020F0502020204030204"/>
                </a:rPr>
                <a:t>ZAŠTITE PRIRODE</a:t>
              </a:r>
            </a:p>
          </p:txBody>
        </p:sp>
        <p:sp>
          <p:nvSpPr>
            <p:cNvPr id="20" name="Pravokutnik 19"/>
            <p:cNvSpPr/>
            <p:nvPr/>
          </p:nvSpPr>
          <p:spPr>
            <a:xfrm>
              <a:off x="6591431" y="1223020"/>
              <a:ext cx="7184980" cy="585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00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PROJEKTI ZAŠTITE BIOLOŠKE I KRAJOBRAZNE RAZNOLIKOSTI, PROJEKTI U NACIONALNIM </a:t>
              </a:r>
              <a:r>
                <a:rPr lang="hr-HR" sz="100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I </a:t>
              </a:r>
              <a:r>
                <a:rPr lang="hr-HR" sz="100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PARKOVIMA PRIRODE</a:t>
              </a: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6163855" y="4123617"/>
            <a:ext cx="5608268" cy="528704"/>
            <a:chOff x="6569543" y="913614"/>
            <a:chExt cx="8502576" cy="1054594"/>
          </a:xfrm>
        </p:grpSpPr>
        <p:sp>
          <p:nvSpPr>
            <p:cNvPr id="22" name="Pravokutnik 21"/>
            <p:cNvSpPr/>
            <p:nvPr/>
          </p:nvSpPr>
          <p:spPr>
            <a:xfrm>
              <a:off x="6569543" y="913614"/>
              <a:ext cx="8502576" cy="676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604" b="1" dirty="0">
                  <a:solidFill>
                    <a:srgbClr val="C00000"/>
                  </a:solidFill>
                  <a:latin typeface="Calibri" panose="020F0502020204030204"/>
                </a:rPr>
                <a:t>ENERGETSKE UČINKOVITOSTI I OBNOVLJIVIH IZVORA ENERGIJE</a:t>
              </a:r>
            </a:p>
          </p:txBody>
        </p:sp>
        <p:sp>
          <p:nvSpPr>
            <p:cNvPr id="23" name="Pravokutnik 22"/>
            <p:cNvSpPr/>
            <p:nvPr/>
          </p:nvSpPr>
          <p:spPr>
            <a:xfrm>
              <a:off x="6588590" y="1476179"/>
              <a:ext cx="7720052" cy="492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00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ENERGETSKA OBNOVA ZGRADA I OBITELJSKIH KUĆA, </a:t>
              </a:r>
              <a:r>
                <a:rPr lang="hr-HR" sz="1003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E-MOBILNOST, KORIŠTENJE OIE</a:t>
              </a:r>
              <a:endParaRPr lang="hr-HR" sz="1003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6180217" y="4710163"/>
            <a:ext cx="5253276" cy="497231"/>
            <a:chOff x="6642716" y="28858"/>
            <a:chExt cx="4855161" cy="991815"/>
          </a:xfrm>
        </p:grpSpPr>
        <p:sp>
          <p:nvSpPr>
            <p:cNvPr id="25" name="Pravokutnik 24"/>
            <p:cNvSpPr/>
            <p:nvPr/>
          </p:nvSpPr>
          <p:spPr>
            <a:xfrm>
              <a:off x="6649881" y="28858"/>
              <a:ext cx="4308674" cy="552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/>
                </a:rPr>
                <a:t>Upravljanje sustavom</a:t>
              </a:r>
            </a:p>
          </p:txBody>
        </p:sp>
        <p:sp>
          <p:nvSpPr>
            <p:cNvPr id="26" name="Pravokutnik 25"/>
            <p:cNvSpPr/>
            <p:nvPr/>
          </p:nvSpPr>
          <p:spPr>
            <a:xfrm>
              <a:off x="6642716" y="345367"/>
              <a:ext cx="4855161" cy="6753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8389"/>
              <a:r>
                <a:rPr lang="hr-HR" sz="1600" b="1" dirty="0">
                  <a:solidFill>
                    <a:srgbClr val="97702E"/>
                  </a:solidFill>
                  <a:latin typeface="Calibri" panose="020F0502020204030204"/>
                </a:rPr>
                <a:t>GOSPODARENJA POSEBNIM KATEGORIJAMA OTPADA</a:t>
              </a:r>
            </a:p>
          </p:txBody>
        </p:sp>
      </p:grpSp>
      <p:sp>
        <p:nvSpPr>
          <p:cNvPr id="31" name="Križ 30"/>
          <p:cNvSpPr/>
          <p:nvPr/>
        </p:nvSpPr>
        <p:spPr>
          <a:xfrm>
            <a:off x="1643890" y="3278672"/>
            <a:ext cx="230150" cy="240926"/>
          </a:xfrm>
          <a:prstGeom prst="plus">
            <a:avLst>
              <a:gd name="adj" fmla="val 40474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8389">
              <a:defRPr/>
            </a:pPr>
            <a:endParaRPr lang="hr-HR" sz="902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Strelica dolje 31"/>
          <p:cNvSpPr/>
          <p:nvPr/>
        </p:nvSpPr>
        <p:spPr>
          <a:xfrm>
            <a:off x="1593850" y="4087089"/>
            <a:ext cx="330230" cy="377291"/>
          </a:xfrm>
          <a:prstGeom prst="downArrow">
            <a:avLst>
              <a:gd name="adj1" fmla="val 23333"/>
              <a:gd name="adj2" fmla="val 47778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8389">
              <a:defRPr/>
            </a:pPr>
            <a:endParaRPr lang="hr-HR" sz="902" kern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3" name="Ravni poveznik 32"/>
          <p:cNvCxnSpPr>
            <a:endCxn id="16" idx="1"/>
          </p:cNvCxnSpPr>
          <p:nvPr/>
        </p:nvCxnSpPr>
        <p:spPr>
          <a:xfrm flipV="1">
            <a:off x="5377285" y="3142109"/>
            <a:ext cx="812006" cy="1775785"/>
          </a:xfrm>
          <a:prstGeom prst="line">
            <a:avLst/>
          </a:prstGeom>
          <a:noFill/>
          <a:ln w="28575" cap="flat" cmpd="sng" algn="ctr">
            <a:solidFill>
              <a:srgbClr val="8BC145"/>
            </a:solidFill>
            <a:prstDash val="solid"/>
            <a:miter lim="800000"/>
          </a:ln>
          <a:effectLst/>
        </p:spPr>
      </p:cxnSp>
      <p:cxnSp>
        <p:nvCxnSpPr>
          <p:cNvPr id="34" name="Ravni poveznik 33"/>
          <p:cNvCxnSpPr/>
          <p:nvPr/>
        </p:nvCxnSpPr>
        <p:spPr>
          <a:xfrm flipV="1">
            <a:off x="5377285" y="3743854"/>
            <a:ext cx="786570" cy="1174040"/>
          </a:xfrm>
          <a:prstGeom prst="line">
            <a:avLst/>
          </a:prstGeom>
          <a:noFill/>
          <a:ln w="28575" cap="flat" cmpd="sng" algn="ctr">
            <a:solidFill>
              <a:srgbClr val="8BC145"/>
            </a:solidFill>
            <a:prstDash val="solid"/>
            <a:miter lim="800000"/>
          </a:ln>
          <a:effectLst/>
        </p:spPr>
      </p:cxnSp>
      <p:cxnSp>
        <p:nvCxnSpPr>
          <p:cNvPr id="35" name="Ravni poveznik 34"/>
          <p:cNvCxnSpPr>
            <a:endCxn id="22" idx="1"/>
          </p:cNvCxnSpPr>
          <p:nvPr/>
        </p:nvCxnSpPr>
        <p:spPr>
          <a:xfrm flipV="1">
            <a:off x="5358429" y="4293215"/>
            <a:ext cx="805426" cy="646328"/>
          </a:xfrm>
          <a:prstGeom prst="line">
            <a:avLst/>
          </a:prstGeom>
          <a:noFill/>
          <a:ln w="28575" cap="flat" cmpd="sng" algn="ctr">
            <a:solidFill>
              <a:srgbClr val="8BC145"/>
            </a:solidFill>
            <a:prstDash val="solid"/>
            <a:miter lim="800000"/>
          </a:ln>
          <a:effectLst/>
        </p:spPr>
      </p:cxnSp>
      <p:cxnSp>
        <p:nvCxnSpPr>
          <p:cNvPr id="36" name="Ravni poveznik 35"/>
          <p:cNvCxnSpPr/>
          <p:nvPr/>
        </p:nvCxnSpPr>
        <p:spPr>
          <a:xfrm flipV="1">
            <a:off x="5370171" y="4864022"/>
            <a:ext cx="812349" cy="60397"/>
          </a:xfrm>
          <a:prstGeom prst="line">
            <a:avLst/>
          </a:prstGeom>
          <a:noFill/>
          <a:ln w="28575" cap="flat" cmpd="sng" algn="ctr">
            <a:solidFill>
              <a:srgbClr val="8BC145"/>
            </a:solidFill>
            <a:prstDash val="solid"/>
            <a:miter lim="800000"/>
          </a:ln>
          <a:effectLst/>
        </p:spPr>
      </p:cxnSp>
      <p:sp>
        <p:nvSpPr>
          <p:cNvPr id="37" name="Pravokutnik 36"/>
          <p:cNvSpPr/>
          <p:nvPr/>
        </p:nvSpPr>
        <p:spPr>
          <a:xfrm>
            <a:off x="364899" y="5916113"/>
            <a:ext cx="601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8389"/>
            <a:r>
              <a:rPr lang="hr-HR" sz="2800" b="1" dirty="0">
                <a:solidFill>
                  <a:srgbClr val="0BA356"/>
                </a:solidFill>
              </a:rPr>
              <a:t>Zajedničko ulaganje u budućnost!</a:t>
            </a:r>
            <a:endParaRPr lang="hr-HR" sz="2800" dirty="0">
              <a:solidFill>
                <a:srgbClr val="0BA356"/>
              </a:solidFill>
            </a:endParaRPr>
          </a:p>
        </p:txBody>
      </p:sp>
      <p:sp>
        <p:nvSpPr>
          <p:cNvPr id="39" name="TextBox 7"/>
          <p:cNvSpPr txBox="1"/>
          <p:nvPr/>
        </p:nvSpPr>
        <p:spPr>
          <a:xfrm>
            <a:off x="727787" y="407992"/>
            <a:ext cx="10532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  <a:cs typeface="Arial"/>
              </a:rPr>
              <a:t>Fond za zaštitu okoliša i energetsku učinkovitost</a:t>
            </a:r>
          </a:p>
        </p:txBody>
      </p:sp>
      <p:sp>
        <p:nvSpPr>
          <p:cNvPr id="40" name="Pravokutnik 39"/>
          <p:cNvSpPr/>
          <p:nvPr/>
        </p:nvSpPr>
        <p:spPr>
          <a:xfrm>
            <a:off x="727787" y="988058"/>
            <a:ext cx="10795519" cy="1342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8389">
              <a:lnSpc>
                <a:spcPct val="150000"/>
              </a:lnSpc>
              <a:buClr>
                <a:srgbClr val="0BA356"/>
              </a:buClr>
              <a:buFont typeface="Wingdings" panose="05000000000000000000" pitchFamily="2" charset="2"/>
              <a:buChar char="Ø"/>
            </a:pPr>
            <a:r>
              <a:rPr lang="hr-HR" sz="180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Izvanproračunska institucija</a:t>
            </a:r>
          </a:p>
          <a:p>
            <a:pPr marL="342900" indent="-342900" defTabSz="458389">
              <a:lnSpc>
                <a:spcPct val="150000"/>
              </a:lnSpc>
              <a:buClr>
                <a:srgbClr val="0BA356"/>
              </a:buClr>
              <a:buFont typeface="Wingdings" panose="05000000000000000000" pitchFamily="2" charset="2"/>
              <a:buChar char="Ø"/>
            </a:pPr>
            <a:r>
              <a:rPr lang="hr-HR" sz="180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Prikuplja sredstva od onečišćivača kako bi sufinancirala razne projekte na području RH</a:t>
            </a:r>
          </a:p>
          <a:p>
            <a:pPr marL="342900" indent="-342900" defTabSz="458389">
              <a:lnSpc>
                <a:spcPct val="150000"/>
              </a:lnSpc>
              <a:buClr>
                <a:srgbClr val="0BA356"/>
              </a:buClr>
              <a:buFont typeface="Wingdings" panose="05000000000000000000" pitchFamily="2" charset="2"/>
              <a:buChar char="Ø"/>
            </a:pPr>
            <a:r>
              <a:rPr lang="hr-HR" sz="180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Iskustvo u sufinanciranju više od </a:t>
            </a:r>
            <a:r>
              <a:rPr lang="hr-HR" sz="1805" b="1" dirty="0" smtClean="0">
                <a:solidFill>
                  <a:srgbClr val="0BA356"/>
                </a:solidFill>
              </a:rPr>
              <a:t>35.000</a:t>
            </a:r>
            <a:r>
              <a:rPr lang="hr-HR" sz="1805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projekata</a:t>
            </a:r>
            <a:endParaRPr lang="hr-HR" sz="180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Strelica dolje 43"/>
          <p:cNvSpPr/>
          <p:nvPr/>
        </p:nvSpPr>
        <p:spPr>
          <a:xfrm rot="16200000">
            <a:off x="3208900" y="4707679"/>
            <a:ext cx="330230" cy="529855"/>
          </a:xfrm>
          <a:prstGeom prst="downArrow">
            <a:avLst>
              <a:gd name="adj1" fmla="val 23333"/>
              <a:gd name="adj2" fmla="val 47778"/>
            </a:avLst>
          </a:prstGeom>
          <a:solidFill>
            <a:srgbClr val="92D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8389">
              <a:defRPr/>
            </a:pPr>
            <a:endParaRPr lang="hr-HR" sz="902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252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6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6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31" grpId="0" animBg="1"/>
      <p:bldP spid="32" grpId="0" animBg="1"/>
      <p:bldP spid="37" grpId="0"/>
      <p:bldP spid="40" grpId="0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Što se sufinancira?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6" y="1233078"/>
            <a:ext cx="8484084" cy="541537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5"/>
          <a:srcRect l="21945" t="17287" r="30365" b="9389"/>
          <a:stretch/>
        </p:blipFill>
        <p:spPr>
          <a:xfrm>
            <a:off x="9563100" y="1233078"/>
            <a:ext cx="2628900" cy="252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2" y="1295400"/>
            <a:ext cx="10313658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Za aktivnosti vezane uz vanjsku ovojnicu grijanog prostora obiteljske kuće, tehnički uvjeti se iskazuju preko U-vrijednosti komponenti ovojnice</a:t>
            </a:r>
          </a:p>
          <a:p>
            <a:r>
              <a:rPr lang="hr-HR" sz="2000" dirty="0"/>
              <a:t>Podaci se unose u </a:t>
            </a:r>
            <a:r>
              <a:rPr lang="hr-HR" sz="2000" i="1" dirty="0"/>
              <a:t>Tehnički list planiranih zahvata</a:t>
            </a:r>
          </a:p>
          <a:p>
            <a:r>
              <a:rPr lang="hr-HR" sz="2000" dirty="0"/>
              <a:t>Svaka od prijavljenih aktivnosti na ovojnici mora biti </a:t>
            </a:r>
            <a:r>
              <a:rPr lang="hr-HR" sz="2000" b="1" dirty="0"/>
              <a:t>cjelovita</a:t>
            </a:r>
            <a:r>
              <a:rPr lang="hr-HR" sz="2000" dirty="0"/>
              <a:t>, tj. nije dopuštena djelomična obnova pojedinih dijelova ovojnice (npr. toplinska izolacija samo jednog vanjskog zida ili ugradnja samo jednog novog prozora</a:t>
            </a:r>
          </a:p>
          <a:p>
            <a:r>
              <a:rPr lang="hr-HR" sz="2000" dirty="0"/>
              <a:t>izuzetak su kuće koje zbog posebnih uvjeta konzervatora ne mogu na svim elementima ovojnice postići traženi koeficijent prolaska topline). </a:t>
            </a:r>
          </a:p>
          <a:p>
            <a:r>
              <a:rPr lang="hr-HR" sz="2000" b="1" dirty="0">
                <a:solidFill>
                  <a:srgbClr val="C00000"/>
                </a:solidFill>
              </a:rPr>
              <a:t>Vanjska stolarija može se zamijeniti djelomično jedino ukoliko stolarija koja se zadržava zadovoljava koeficijent prolaska topline U≤2,2 W/m2K.</a:t>
            </a:r>
          </a:p>
          <a:p>
            <a:endParaRPr lang="hr-HR" sz="2000" dirty="0"/>
          </a:p>
          <a:p>
            <a:pPr marL="0" lvl="0" indent="0">
              <a:buNone/>
            </a:pPr>
            <a:endParaRPr lang="hr-HR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Što se sufinancira?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2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2" y="1295400"/>
            <a:ext cx="10313658" cy="524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Trošak provedbe energetskih pregleda, izrade izvješća i energetskih certifikata prije i nakon obnove obiteljske kuće snosi prijavitelj, tj. taj se trošak ne sufinancira od strane FZOEU</a:t>
            </a:r>
          </a:p>
          <a:p>
            <a:r>
              <a:rPr lang="hr-HR" sz="2000" dirty="0"/>
              <a:t>Za prijavu za sufinanciranje potrebno je izraditi </a:t>
            </a:r>
            <a:r>
              <a:rPr lang="hr-HR" sz="2000" dirty="0" smtClean="0"/>
              <a:t>Izvješće </a:t>
            </a:r>
            <a:r>
              <a:rPr lang="hr-HR" sz="2000" dirty="0"/>
              <a:t>o energetskom pregledu obiteljske kuće i energetski certifikat prije obnove </a:t>
            </a:r>
            <a:endParaRPr lang="hr-HR" sz="2000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hr-HR" sz="1800" dirty="0"/>
              <a:t>Za obiteljske kuće koje već imaju važeći energetski certifikat </a:t>
            </a:r>
            <a:r>
              <a:rPr lang="hr-HR" sz="1800" b="1" dirty="0"/>
              <a:t>ne stariji od 13. studenog 2012.</a:t>
            </a:r>
            <a:r>
              <a:rPr lang="hr-HR" sz="1800" dirty="0"/>
              <a:t> godine nije potrebno izrađivati novi energetski certifikat prije obnove, ukoliko na obiteljskoj kući nisu primjenjivane mjere energetske obnove u razdoblju nakon izdavanja energetskog certifikata te ukoliko isti sadrži mjere potrebne za energetsku obnovu obiteljske kuće, a sve u skladu s Pozivom.</a:t>
            </a:r>
          </a:p>
          <a:p>
            <a:endParaRPr lang="hr-HR" sz="2000" dirty="0"/>
          </a:p>
          <a:p>
            <a:endParaRPr lang="hr-HR" sz="2000" dirty="0"/>
          </a:p>
          <a:p>
            <a:pPr marL="0" lvl="0" indent="0">
              <a:buNone/>
            </a:pPr>
            <a:endParaRPr lang="hr-HR" sz="20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Što se NE sufinancira?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132846"/>
            <a:ext cx="11266158" cy="550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Osnovni podaci o prijavi </a:t>
            </a:r>
            <a:r>
              <a:rPr lang="hr-HR" sz="1600" dirty="0" smtClean="0"/>
              <a:t>- ispunjavaju </a:t>
            </a:r>
            <a:r>
              <a:rPr lang="hr-HR" sz="1600" dirty="0"/>
              <a:t>se online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Obostranu presliku osobne iskaznice </a:t>
            </a:r>
            <a:r>
              <a:rPr lang="hr-HR" sz="1600" dirty="0"/>
              <a:t>ili Elektronski zapis o prebivalištu (iz sustava e-Građani) ili Uvjerenje o prebivalištu (</a:t>
            </a:r>
            <a:r>
              <a:rPr lang="hr-HR" sz="1600" dirty="0">
                <a:solidFill>
                  <a:srgbClr val="C00000"/>
                </a:solidFill>
              </a:rPr>
              <a:t>najkasnije od 1.6.2020</a:t>
            </a:r>
            <a:r>
              <a:rPr lang="hr-HR" sz="1600" dirty="0"/>
              <a:t>.)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Zadnji važeći dokaz zakonitosti (legalnosti) obiteljske kuće</a:t>
            </a:r>
            <a:r>
              <a:rPr lang="hr-HR" sz="1600" dirty="0"/>
              <a:t> sukladno Zakonu o gradnji. Ukoliko se radi o upravnom aktu, isti mora biti izvršan/pravomoćan, tj. mora imati žig izvršnosti ili pravomoćnosti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Izjava prijavitelja 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Izjava svih ostalih suvlasnika kuće 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Ukoliko je potrebno – </a:t>
            </a:r>
            <a:r>
              <a:rPr lang="hr-HR" sz="1600" b="1" dirty="0"/>
              <a:t>posebni uvjeti ili odobrenje nadležnog tijela državne uprave za zaštitu spomenika kulture i prirode </a:t>
            </a:r>
            <a:r>
              <a:rPr lang="hr-HR" sz="1600" dirty="0"/>
              <a:t>(ako je kuća dio zaštićene kulturno-povijesne cjeline)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Dokaz vlasništva ili suvlasništva </a:t>
            </a:r>
            <a:r>
              <a:rPr lang="hr-HR" sz="1600" dirty="0"/>
              <a:t>– može biti Zemljišno-knjižni izvadak čestice( u koji je kao vlasnik nekretnine upisana osoba koja traži obnovu, nije potrebno da je u isti upisana i obiteljska kuća na kojoj će se provoditi mjere energetske obnove)  ili Potvrda suda, čije su zemljišne knjige uništene ili nedostupne, da su iste uništene ili nedostupne i Posjedovni list područnog ureda za katastar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* </a:t>
            </a:r>
            <a:r>
              <a:rPr lang="hr-HR" sz="1600" b="1" i="1" dirty="0"/>
              <a:t>Napomena</a:t>
            </a:r>
            <a:r>
              <a:rPr lang="hr-HR" sz="1600" dirty="0"/>
              <a:t>: Ako se </a:t>
            </a:r>
            <a:r>
              <a:rPr lang="hr-HR" sz="1600" dirty="0" smtClean="0"/>
              <a:t>razlikuju </a:t>
            </a:r>
            <a:r>
              <a:rPr lang="hr-HR" sz="1600" dirty="0"/>
              <a:t>brojevi čestica u dokazu zakonitosti i dokazu vlasništva, potrebno je dostaviti Uvjerenje/Potvrdu nadležnog ureda za katastar o istovjetnosti čestica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Detaljnu ponudu izvođača radova </a:t>
            </a:r>
            <a:r>
              <a:rPr lang="hr-HR" sz="1600" dirty="0"/>
              <a:t>za provedbu mjera specificiranih u Izvješću o energetskom pregledu, kojima se potvrđuje zadovoljavanje tehničkih uvjeta propisanih u javnom pozivu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Fotodokumentaciju postojećeg stanja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Izvješće o energetskom pregledu i energetski certifikat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Tehnički list planiranih zahvata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endParaRPr lang="hr-H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endParaRPr lang="hr-HR" sz="1600" b="1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Dokumentacija potrebna za prijavu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250302"/>
            <a:ext cx="10142209" cy="532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Glavni projekt</a:t>
            </a:r>
            <a:r>
              <a:rPr lang="hr-HR" sz="1600" dirty="0"/>
              <a:t>, sukladno Zakonu o gradnji (NN broj 153/13, 20/17, 39/19, 125/19 i Pravilniku o obveznom sadržaju i opremanju projekata građevine (NN broj 118/19, 65/20)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Obavijest o mogućnosti priključenja na mrežu kućanstva s vlastitom proizvodnjom </a:t>
            </a:r>
            <a:r>
              <a:rPr lang="hr-HR" sz="1600" dirty="0"/>
              <a:t>ili Elektroenergetsku suglasnost ili Elaborat optimalnog tehničkog rješenja priključenja na mrežu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b="1" dirty="0"/>
              <a:t>Odobrenja, suglasnosti i posebni uvjeti građenja</a:t>
            </a:r>
            <a:r>
              <a:rPr lang="hr-HR" sz="1600" dirty="0"/>
              <a:t>, ukoliko su isti potrebni ili potpisanu i ovjerenu Izjavu projektanta Glavnog elektrotehničkog projekta - ovlaštenog inženjera elektrotehnike </a:t>
            </a:r>
            <a:r>
              <a:rPr lang="hr-HR" sz="1600" dirty="0" err="1"/>
              <a:t>asnost</a:t>
            </a:r>
            <a:r>
              <a:rPr lang="hr-HR" sz="1600" dirty="0"/>
              <a:t> ili Elaborat optimalnog tehničkog rješenja priključenja na mrežu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Ukoliko se </a:t>
            </a:r>
            <a:r>
              <a:rPr lang="hr-HR" sz="1600" dirty="0" err="1"/>
              <a:t>fotonaponski</a:t>
            </a:r>
            <a:r>
              <a:rPr lang="hr-HR" sz="1600" dirty="0"/>
              <a:t> sustav ne postavlja na obiteljsku kuću za koju se podnosi prijava već na pomoćni objekt na istoj kat. čestici potrebno je i za taj objekt (na kojem se postavlja </a:t>
            </a:r>
            <a:r>
              <a:rPr lang="hr-HR" sz="1600" dirty="0" err="1"/>
              <a:t>fotonaponski</a:t>
            </a:r>
            <a:r>
              <a:rPr lang="hr-HR" sz="1600" dirty="0"/>
              <a:t> sustav) dostaviti </a:t>
            </a:r>
            <a:r>
              <a:rPr lang="hr-HR" sz="1600" b="1" dirty="0"/>
              <a:t>zadnji važeći dokaz legalnosti i vlasništva</a:t>
            </a:r>
          </a:p>
          <a:p>
            <a:pPr>
              <a:spcBef>
                <a:spcPts val="600"/>
              </a:spcBef>
              <a:buFont typeface="+mj-lt"/>
              <a:buAutoNum type="arabicPeriod"/>
            </a:pPr>
            <a:endParaRPr lang="hr-HR" sz="1600" dirty="0"/>
          </a:p>
          <a:p>
            <a:pPr lvl="0">
              <a:spcBef>
                <a:spcPts val="600"/>
              </a:spcBef>
              <a:buFont typeface="+mj-lt"/>
              <a:buAutoNum type="arabicPeriod"/>
            </a:pPr>
            <a:endParaRPr lang="hr-HR" sz="1600" b="1" dirty="0"/>
          </a:p>
          <a:p>
            <a:pPr>
              <a:spcBef>
                <a:spcPts val="600"/>
              </a:spcBef>
              <a:buFont typeface="+mj-lt"/>
              <a:buAutoNum type="arabicPeriod"/>
            </a:pPr>
            <a:endParaRPr lang="hr-HR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Dokumentacija potrebna u slučaju ugradnje </a:t>
            </a:r>
            <a:r>
              <a:rPr lang="hr-HR" sz="3200" b="1" dirty="0" err="1" smtClean="0">
                <a:solidFill>
                  <a:srgbClr val="0BA356"/>
                </a:solidFill>
              </a:rPr>
              <a:t>fotonapona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52" y="4030784"/>
            <a:ext cx="4525735" cy="25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Najčešća pitanja i odgovori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56204"/>
            <a:ext cx="6153150" cy="680179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08" y="3814364"/>
            <a:ext cx="4771417" cy="3001843"/>
          </a:xfrm>
          <a:prstGeom prst="rect">
            <a:avLst/>
          </a:prstGeom>
          <a:ln>
            <a:solidFill>
              <a:srgbClr val="574D65"/>
            </a:solidFill>
          </a:ln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56" y="1134361"/>
            <a:ext cx="2247657" cy="2579373"/>
          </a:xfrm>
          <a:prstGeom prst="rect">
            <a:avLst/>
          </a:prstGeom>
          <a:ln>
            <a:solidFill>
              <a:srgbClr val="574D65"/>
            </a:solidFill>
          </a:ln>
        </p:spPr>
      </p:pic>
    </p:spTree>
    <p:extLst>
      <p:ext uri="{BB962C8B-B14F-4D97-AF65-F5344CB8AC3E}">
        <p14:creationId xmlns:p14="http://schemas.microsoft.com/office/powerpoint/2010/main" val="407574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604864"/>
            <a:ext cx="10904209" cy="470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dirty="0" smtClean="0"/>
              <a:t>Prema </a:t>
            </a:r>
            <a:r>
              <a:rPr lang="hr-HR" dirty="0"/>
              <a:t>socijalnim kriterijima, utvrđenima u Izmjenama programa koje je u svibnju na inicijativu Ministarstva graditeljstva i prostornoga uređenja usvojila Vlada RH i u Pozivu, centri za socijalnu skrb će koordinirati energetske </a:t>
            </a:r>
            <a:r>
              <a:rPr lang="hr-HR" dirty="0" err="1"/>
              <a:t>certifikatore</a:t>
            </a:r>
            <a:r>
              <a:rPr lang="hr-HR" dirty="0"/>
              <a:t> kako bi najugroženijim građanima pomogli u prijavi. </a:t>
            </a:r>
          </a:p>
          <a:p>
            <a:pPr marL="0" lvl="0" indent="0">
              <a:buNone/>
            </a:pPr>
            <a:endParaRPr lang="hr-HR" dirty="0"/>
          </a:p>
          <a:p>
            <a:r>
              <a:rPr lang="hr-HR" dirty="0"/>
              <a:t>Usluge </a:t>
            </a:r>
            <a:r>
              <a:rPr lang="hr-HR" dirty="0" err="1"/>
              <a:t>certifikatora</a:t>
            </a:r>
            <a:r>
              <a:rPr lang="hr-HR" dirty="0"/>
              <a:t> će biti u potpunosti podmirene od strane FZOEU u najvišem dopuštenom iznosu od </a:t>
            </a:r>
            <a:r>
              <a:rPr lang="hr-HR" b="1" dirty="0"/>
              <a:t>10.000 HRK bruto dvokratno</a:t>
            </a:r>
            <a:r>
              <a:rPr lang="hr-HR" dirty="0"/>
              <a:t>:</a:t>
            </a:r>
          </a:p>
          <a:p>
            <a:pPr lvl="1"/>
            <a:r>
              <a:rPr lang="hr-HR" dirty="0"/>
              <a:t>Do 1.500 HRK za aktivnosti provedene prije prijave na </a:t>
            </a:r>
            <a:r>
              <a:rPr lang="hr-HR" dirty="0" smtClean="0"/>
              <a:t>Poziv</a:t>
            </a:r>
          </a:p>
          <a:p>
            <a:pPr lvl="1"/>
            <a:r>
              <a:rPr lang="hr-HR" dirty="0" smtClean="0"/>
              <a:t>Do </a:t>
            </a:r>
            <a:r>
              <a:rPr lang="hr-HR" dirty="0"/>
              <a:t>8.500 HRK za preostale aktivnosti, nakon provedene energetske obnove</a:t>
            </a:r>
          </a:p>
          <a:p>
            <a:pPr marL="400050" lvl="1" indent="0">
              <a:buNone/>
            </a:pPr>
            <a:r>
              <a:rPr lang="hr-HR" dirty="0"/>
              <a:t>Trošak za preostale aktivnosti smatrat će se opravdanim samo za one prijavitelje za koje je odobreno financiranje i koji provedu energetsku obnovu.</a:t>
            </a:r>
          </a:p>
          <a:p>
            <a:pPr marL="0" lvl="0" indent="0">
              <a:buNone/>
            </a:pPr>
            <a:endParaRPr lang="hr-HR" dirty="0"/>
          </a:p>
          <a:p>
            <a:r>
              <a:rPr lang="hr-HR" dirty="0"/>
              <a:t>Energetski </a:t>
            </a:r>
            <a:r>
              <a:rPr lang="hr-HR" dirty="0" err="1"/>
              <a:t>certifikator</a:t>
            </a:r>
            <a:r>
              <a:rPr lang="hr-HR" dirty="0"/>
              <a:t> mora biti s „Liste energetskih </a:t>
            </a:r>
            <a:r>
              <a:rPr lang="hr-HR" dirty="0" err="1"/>
              <a:t>certifikatora</a:t>
            </a:r>
            <a:r>
              <a:rPr lang="hr-HR" dirty="0"/>
              <a:t> koji su iskazali interes za sudjelovanjem u Programu energetske obnove obiteljskih kuća” (na www.fzoeu.hr)</a:t>
            </a:r>
          </a:p>
          <a:p>
            <a:pPr marL="0" lvl="0" indent="0">
              <a:buNone/>
            </a:pPr>
            <a:endParaRPr lang="hr-HR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BA356"/>
                </a:solidFill>
              </a:rPr>
              <a:t>Javni poziv </a:t>
            </a:r>
            <a:r>
              <a:rPr lang="hr-HR" sz="3200" b="1" dirty="0" smtClean="0">
                <a:solidFill>
                  <a:srgbClr val="0BA356"/>
                </a:solidFill>
              </a:rPr>
              <a:t>za </a:t>
            </a:r>
            <a:r>
              <a:rPr lang="hr-HR" sz="3200" b="1" dirty="0">
                <a:solidFill>
                  <a:srgbClr val="0BA356"/>
                </a:solidFill>
              </a:rPr>
              <a:t>ranjive skupine građana u opasnosti od energetskog siromaštva</a:t>
            </a:r>
          </a:p>
        </p:txBody>
      </p:sp>
    </p:spTree>
    <p:extLst>
      <p:ext uri="{BB962C8B-B14F-4D97-AF65-F5344CB8AC3E}">
        <p14:creationId xmlns:p14="http://schemas.microsoft.com/office/powerpoint/2010/main" val="22491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526174"/>
            <a:ext cx="11029783" cy="478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/>
              <a:t>FZOEU će ranjivim skupinama financirati </a:t>
            </a:r>
            <a:r>
              <a:rPr lang="hr-HR" sz="2000" b="1" dirty="0" smtClean="0"/>
              <a:t>100</a:t>
            </a:r>
            <a:r>
              <a:rPr lang="hr-HR" sz="2000" b="1" dirty="0"/>
              <a:t>% opravdanih </a:t>
            </a:r>
            <a:r>
              <a:rPr lang="hr-HR" sz="2000" b="1" dirty="0" smtClean="0"/>
              <a:t>troškova</a:t>
            </a:r>
            <a:r>
              <a:rPr lang="hr-HR" sz="2000" dirty="0" smtClean="0"/>
              <a:t> za</a:t>
            </a:r>
            <a:endParaRPr lang="hr-HR" sz="2000" dirty="0"/>
          </a:p>
          <a:p>
            <a:pPr lvl="1"/>
            <a:r>
              <a:rPr lang="hr-HR" sz="2000" dirty="0"/>
              <a:t>toplinsku izolaciju vanjske ovojnice, zamjenu vanjske stolarije i moguću ugradnju jednog sustava za korištenje OIE za grijanje</a:t>
            </a:r>
          </a:p>
          <a:p>
            <a:pPr marL="0" lvl="0" indent="0">
              <a:buNone/>
            </a:pPr>
            <a:endParaRPr lang="hr-HR" sz="2000" dirty="0"/>
          </a:p>
          <a:p>
            <a:r>
              <a:rPr lang="hr-HR" sz="2000" dirty="0"/>
              <a:t>Maksimalni iznos financiranja za radove i opremu iznosi </a:t>
            </a:r>
            <a:r>
              <a:rPr lang="hr-HR" sz="2000" b="1" dirty="0"/>
              <a:t>200.000 HRK</a:t>
            </a:r>
            <a:r>
              <a:rPr lang="hr-HR" sz="2000" dirty="0"/>
              <a:t>. </a:t>
            </a:r>
            <a:endParaRPr lang="hr-HR" sz="2000" dirty="0" smtClean="0"/>
          </a:p>
          <a:p>
            <a:pPr lvl="1"/>
            <a:r>
              <a:rPr lang="hr-HR" sz="1800" dirty="0" smtClean="0"/>
              <a:t>Pri </a:t>
            </a:r>
            <a:r>
              <a:rPr lang="hr-HR" sz="1800" dirty="0"/>
              <a:t>tome maksimalni opravdani trošak za mjere na vanjskoj ovojnici ne može biti veći od 1.000 HRK/m2 građevinske bruto površine s PDV-om, a za sustav koji koristi OIE ne može biti veći od 36.250 HRK s </a:t>
            </a:r>
            <a:r>
              <a:rPr lang="hr-HR" sz="1800" dirty="0" smtClean="0"/>
              <a:t>PDV-om.</a:t>
            </a:r>
          </a:p>
          <a:p>
            <a:pPr marL="57150" indent="0">
              <a:buNone/>
            </a:pPr>
            <a:endParaRPr lang="hr-HR" sz="2000" dirty="0"/>
          </a:p>
          <a:p>
            <a:pPr marL="57150" indent="0">
              <a:buNone/>
            </a:pPr>
            <a:r>
              <a:rPr lang="hr-HR" sz="2000" dirty="0" smtClean="0"/>
              <a:t>Kao </a:t>
            </a:r>
            <a:r>
              <a:rPr lang="hr-HR" sz="2000" dirty="0"/>
              <a:t>dokaz statusa ranjive skupine građani u opasnosti od energetskog siromaštva prilažu:</a:t>
            </a:r>
          </a:p>
          <a:p>
            <a:pPr lvl="1"/>
            <a:r>
              <a:rPr lang="hr-HR" sz="1800" dirty="0" smtClean="0"/>
              <a:t>Presliku </a:t>
            </a:r>
            <a:r>
              <a:rPr lang="hr-HR" sz="1800" dirty="0"/>
              <a:t>rješenja nadležnog centra za socijalnu skrb da su korisnici zajamčene minimalne naknade ili članovi kućanstva korisnika minimalne naknade.</a:t>
            </a:r>
          </a:p>
          <a:p>
            <a:pPr lvl="1"/>
            <a:r>
              <a:rPr lang="hr-HR" sz="1800" dirty="0"/>
              <a:t>Preporuku nadležnog centra za socijalnu skrb da zadovoljavaju socijalne kriterije utvrđene Programom Vlade RH</a:t>
            </a:r>
          </a:p>
          <a:p>
            <a:pPr lvl="1"/>
            <a:endParaRPr lang="hr-HR" sz="1800" dirty="0" smtClean="0"/>
          </a:p>
          <a:p>
            <a:pPr marL="0" lvl="0" indent="0">
              <a:buNone/>
            </a:pPr>
            <a:endParaRPr lang="hr-HR" sz="20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0" y="448956"/>
            <a:ext cx="11209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BA356"/>
                </a:solidFill>
              </a:rPr>
              <a:t>Javni poziv </a:t>
            </a:r>
            <a:r>
              <a:rPr lang="hr-HR" sz="3200" b="1" dirty="0" smtClean="0">
                <a:solidFill>
                  <a:srgbClr val="0BA356"/>
                </a:solidFill>
              </a:rPr>
              <a:t>za </a:t>
            </a:r>
            <a:r>
              <a:rPr lang="hr-HR" sz="3200" b="1" dirty="0">
                <a:solidFill>
                  <a:srgbClr val="0BA356"/>
                </a:solidFill>
              </a:rPr>
              <a:t>ranjive skupine građana u opasnosti od energetskog siromaštva</a:t>
            </a:r>
          </a:p>
        </p:txBody>
      </p:sp>
    </p:spTree>
    <p:extLst>
      <p:ext uri="{BB962C8B-B14F-4D97-AF65-F5344CB8AC3E}">
        <p14:creationId xmlns:p14="http://schemas.microsoft.com/office/powerpoint/2010/main" val="18359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428905" y="2313652"/>
            <a:ext cx="5105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a-IN" sz="5000" b="1" dirty="0">
                <a:solidFill>
                  <a:srgbClr val="0070C0"/>
                </a:solidFill>
                <a:latin typeface="Calibri Light" panose="020F0302020204030204" pitchFamily="34" charset="0"/>
                <a:cs typeface="Arial"/>
              </a:rPr>
              <a:t>Hvala na pažnji</a:t>
            </a:r>
            <a:r>
              <a:rPr lang="hr-HR" sz="5000" b="1" dirty="0">
                <a:solidFill>
                  <a:srgbClr val="0070C0"/>
                </a:solidFill>
                <a:latin typeface="Calibri Light" panose="020F0302020204030204" pitchFamily="34" charset="0"/>
                <a:cs typeface="Arial"/>
              </a:rPr>
              <a:t>!</a:t>
            </a:r>
            <a:endParaRPr lang="en-US" sz="5000" b="1" dirty="0">
              <a:solidFill>
                <a:srgbClr val="0070C0"/>
              </a:solidFill>
              <a:latin typeface="Calibri Light" panose="020F0302020204030204" pitchFamily="34" charset="0"/>
              <a:cs typeface="Arial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3428905" y="3823585"/>
            <a:ext cx="5105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  <a:hlinkClick r:id="rId5"/>
              </a:rPr>
              <a:t>www.fzoeu.hr</a:t>
            </a:r>
            <a:endParaRPr lang="hr-HR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ctr"/>
            <a:endParaRPr lang="hr-H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ctr"/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obiteljske2020@fzoeu.hr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ctr"/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en.siromastvo@fzoeu.hr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ctr"/>
            <a:endParaRPr lang="hr-H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  <a:p>
            <a:pPr algn="ctr"/>
            <a:endParaRPr lang="hr-HR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2389" y="1234413"/>
            <a:ext cx="10475584" cy="51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Građani se mogu prijaviti na javne pozive Fonda koji su objavljeni na stranici </a:t>
            </a: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www.fzoeu.hr</a:t>
            </a:r>
            <a:endParaRPr lang="hr-HR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r-HR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2020. godini sufinanciranje dostupno za: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Energetski učinkovita (električna) vozila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Kondenzacijske bojlere  (u zgradama/kućama oštećenima potresom 22.3.2020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Energetsku obnovu obiteljskih kuća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za sve građane RH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ranjive skupine </a:t>
            </a:r>
            <a:r>
              <a:rPr lang="hr-H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građana, </a:t>
            </a:r>
            <a:r>
              <a:rPr lang="hr-H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opasnosti od energetskog siromaštva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Sustave za korištenje </a:t>
            </a: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obnovljivih izvora energije za proizvodnju električne energije u </a:t>
            </a: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obiteljskih kućama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r-HR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Sustave za korištenje obnovljivih izvora energije za proizvodnju </a:t>
            </a:r>
            <a:r>
              <a:rPr lang="hr-H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toplinske ili toplinske i rashladne energije u obiteljskim kućama</a:t>
            </a:r>
            <a:endParaRPr lang="hr-H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r-HR" sz="1800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008B39"/>
              </a:buClr>
              <a:buSzPct val="100000"/>
              <a:buNone/>
            </a:pPr>
            <a:endParaRPr lang="hr-H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hr-HR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784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Sredstva dostupna građanima</a:t>
            </a:r>
            <a:endParaRPr lang="hr-HR" sz="3200" b="1" i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2388" y="1234413"/>
            <a:ext cx="10571501" cy="51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b="1" dirty="0" smtClean="0"/>
              <a:t>Zašto energetska obnova?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dirty="0" smtClean="0"/>
              <a:t>Hrvatska se obvezala na smanjenje emisija CO</a:t>
            </a:r>
            <a:r>
              <a:rPr lang="hr-HR" baseline="-25000" dirty="0" smtClean="0"/>
              <a:t>2</a:t>
            </a:r>
            <a:r>
              <a:rPr lang="hr-HR" dirty="0" smtClean="0"/>
              <a:t> i povećanje energetske učinkovitosti.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dirty="0" smtClean="0"/>
              <a:t>Najviše energije (preko 42%) se troši u zgradama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dirty="0" smtClean="0"/>
              <a:t>Obiteljske </a:t>
            </a:r>
            <a:r>
              <a:rPr lang="hr-HR" dirty="0"/>
              <a:t>kuće čine </a:t>
            </a:r>
            <a:r>
              <a:rPr lang="hr-HR" b="1" dirty="0"/>
              <a:t>65%</a:t>
            </a:r>
            <a:r>
              <a:rPr lang="hr-HR" dirty="0"/>
              <a:t> stambenog fonda u Hrvatskoj i najviše ih je izgrađeno prije 1987. godine te imaju nikakvu ili samo minimalnu toplinsku izolaciju.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dirty="0" smtClean="0"/>
              <a:t>2014</a:t>
            </a:r>
            <a:r>
              <a:rPr lang="hr-HR" dirty="0"/>
              <a:t>. </a:t>
            </a:r>
            <a:r>
              <a:rPr lang="hr-HR" dirty="0" smtClean="0"/>
              <a:t>Vlada </a:t>
            </a:r>
            <a:r>
              <a:rPr lang="hr-HR" dirty="0"/>
              <a:t>Republike </a:t>
            </a:r>
            <a:r>
              <a:rPr lang="hr-HR" dirty="0" smtClean="0"/>
              <a:t>Hrvatske donosi </a:t>
            </a:r>
            <a:r>
              <a:rPr lang="hr-HR" b="1" dirty="0"/>
              <a:t>Program energetske obnove obiteljskih </a:t>
            </a:r>
            <a:r>
              <a:rPr lang="hr-HR" b="1" dirty="0" smtClean="0"/>
              <a:t>kuća,</a:t>
            </a:r>
            <a:r>
              <a:rPr lang="hr-HR" dirty="0" smtClean="0"/>
              <a:t> a program sufinanciranja obnove </a:t>
            </a:r>
            <a:r>
              <a:rPr lang="hr-HR" dirty="0"/>
              <a:t>provodi Fond za zaštitu okoliša i energetsku učinkovitost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dirty="0"/>
              <a:t>Cilj </a:t>
            </a:r>
            <a:r>
              <a:rPr lang="hr-HR" dirty="0" smtClean="0"/>
              <a:t>= energetski </a:t>
            </a:r>
            <a:r>
              <a:rPr lang="hr-HR" dirty="0"/>
              <a:t>obnoviti </a:t>
            </a:r>
            <a:r>
              <a:rPr lang="hr-HR" dirty="0" smtClean="0"/>
              <a:t>kuće kako </a:t>
            </a:r>
            <a:r>
              <a:rPr lang="hr-HR" dirty="0"/>
              <a:t>bi se povećala energetska </a:t>
            </a:r>
            <a:r>
              <a:rPr lang="hr-HR" dirty="0" smtClean="0"/>
              <a:t>učinkovitost, </a:t>
            </a:r>
            <a:r>
              <a:rPr lang="hr-HR" dirty="0"/>
              <a:t>smanjili mjesečni troškovi za energiju i vodu </a:t>
            </a:r>
            <a:r>
              <a:rPr lang="hr-HR" dirty="0" smtClean="0"/>
              <a:t>te poboljšala </a:t>
            </a:r>
            <a:r>
              <a:rPr lang="hr-HR" dirty="0"/>
              <a:t>kvaliteta </a:t>
            </a:r>
            <a:r>
              <a:rPr lang="hr-HR" dirty="0" smtClean="0"/>
              <a:t>života</a:t>
            </a:r>
            <a:r>
              <a:rPr lang="hr-HR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2020. godine Fond je sa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668 milijuna kuna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sufinancirao energetsku obnovu </a:t>
            </a:r>
            <a:r>
              <a:rPr lang="hr-HR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15.400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obiteljskih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kuća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>
              <a:solidFill>
                <a:schemeClr val="tx1"/>
              </a:solidFill>
            </a:endParaRPr>
          </a:p>
          <a:p>
            <a:pPr>
              <a:buClr>
                <a:srgbClr val="008B39"/>
              </a:buClr>
              <a:buSzPct val="100000"/>
              <a:buFont typeface="Wingdings" panose="05000000000000000000" pitchFamily="2" charset="2"/>
              <a:buChar char="Ø"/>
            </a:pPr>
            <a:endParaRPr lang="hr-H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Sufinanciranje energetske obnove obiteljskih kuća</a:t>
            </a:r>
            <a:endParaRPr lang="hr-HR" sz="3200" b="1" i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2388" y="1455576"/>
            <a:ext cx="10571501" cy="495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2000" b="1" dirty="0" smtClean="0"/>
              <a:t>14.05.2020</a:t>
            </a:r>
            <a:r>
              <a:rPr lang="hr-HR" sz="2000" b="1" dirty="0"/>
              <a:t>. </a:t>
            </a:r>
            <a:r>
              <a:rPr lang="hr-HR" sz="2000" b="1" dirty="0" smtClean="0"/>
              <a:t>Izmjene </a:t>
            </a:r>
            <a:r>
              <a:rPr lang="hr-HR" sz="2000" b="1" dirty="0"/>
              <a:t>i </a:t>
            </a:r>
            <a:r>
              <a:rPr lang="hr-HR" sz="2000" b="1" dirty="0" smtClean="0"/>
              <a:t>dopune </a:t>
            </a:r>
            <a:r>
              <a:rPr lang="hr-HR" sz="2000" b="1" dirty="0"/>
              <a:t>Programa energetske obnove obiteljskih </a:t>
            </a:r>
            <a:r>
              <a:rPr lang="hr-HR" sz="2000" b="1" dirty="0" smtClean="0"/>
              <a:t>kuća!</a:t>
            </a:r>
          </a:p>
          <a:p>
            <a:pPr marL="0" lvl="0" indent="0">
              <a:buNone/>
            </a:pPr>
            <a:r>
              <a:rPr lang="hr-HR" sz="2000" b="1" dirty="0" smtClean="0"/>
              <a:t>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000" dirty="0" smtClean="0"/>
              <a:t>Program se do </a:t>
            </a:r>
            <a:r>
              <a:rPr lang="hr-HR" sz="2000" dirty="0"/>
              <a:t>kraja 2020. provodi </a:t>
            </a:r>
            <a:r>
              <a:rPr lang="hr-HR" sz="2000" dirty="0" smtClean="0"/>
              <a:t>u </a:t>
            </a:r>
            <a:r>
              <a:rPr lang="hr-HR" sz="2000" dirty="0"/>
              <a:t>dva dijela tj. </a:t>
            </a:r>
            <a:r>
              <a:rPr lang="hr-HR" sz="2000" dirty="0" smtClean="0"/>
              <a:t>za </a:t>
            </a:r>
            <a:r>
              <a:rPr lang="hr-HR" sz="2000" dirty="0"/>
              <a:t>2 ciljne skupine: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2000" dirty="0"/>
              <a:t>s</a:t>
            </a:r>
            <a:r>
              <a:rPr lang="hr-HR" sz="2000" dirty="0" smtClean="0"/>
              <a:t>vi </a:t>
            </a:r>
            <a:r>
              <a:rPr lang="hr-HR" sz="2000" dirty="0"/>
              <a:t>građani, vlasnici obiteljskih </a:t>
            </a:r>
            <a:r>
              <a:rPr lang="hr-HR" sz="2000" dirty="0" smtClean="0"/>
              <a:t>kuća, bez </a:t>
            </a:r>
            <a:r>
              <a:rPr lang="hr-HR" sz="2000" dirty="0"/>
              <a:t>obzira na </a:t>
            </a:r>
            <a:r>
              <a:rPr lang="hr-HR" sz="2000" dirty="0" smtClean="0"/>
              <a:t>socijalni status</a:t>
            </a:r>
          </a:p>
          <a:p>
            <a:pPr marL="800100" lvl="1" indent="-342900">
              <a:buFont typeface="+mj-lt"/>
              <a:buAutoNum type="arabicPeriod"/>
            </a:pPr>
            <a:r>
              <a:rPr lang="hr-HR" sz="2000" dirty="0" smtClean="0"/>
              <a:t>Ranjive </a:t>
            </a:r>
            <a:r>
              <a:rPr lang="hr-HR" sz="2000" dirty="0"/>
              <a:t>skupine </a:t>
            </a:r>
            <a:r>
              <a:rPr lang="hr-HR" sz="2000" dirty="0" smtClean="0"/>
              <a:t>u </a:t>
            </a:r>
            <a:r>
              <a:rPr lang="hr-HR" sz="2000" dirty="0"/>
              <a:t>riziku od energetskog siromaštva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hr-HR" sz="20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hr-HR" sz="2000" dirty="0" smtClean="0"/>
              <a:t>Za </a:t>
            </a:r>
            <a:r>
              <a:rPr lang="hr-HR" sz="2000" dirty="0"/>
              <a:t>provedbu Programa u 2020. </a:t>
            </a:r>
            <a:r>
              <a:rPr lang="hr-HR" sz="2000" dirty="0" smtClean="0"/>
              <a:t>godini osigurano je ukupno </a:t>
            </a:r>
            <a:r>
              <a:rPr lang="hr-HR" sz="2000" b="1" dirty="0"/>
              <a:t>203 </a:t>
            </a:r>
            <a:r>
              <a:rPr lang="hr-HR" sz="2000" b="1" dirty="0" smtClean="0"/>
              <a:t>milijuna kn</a:t>
            </a:r>
            <a:endParaRPr lang="hr-HR" sz="2000" b="1" dirty="0"/>
          </a:p>
          <a:p>
            <a:pPr>
              <a:buFont typeface="Wingdings" panose="05000000000000000000" pitchFamily="2" charset="2"/>
              <a:buChar char="Ø"/>
            </a:pPr>
            <a:endParaRPr lang="hr-HR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r-HR" sz="2400" dirty="0">
              <a:solidFill>
                <a:schemeClr val="tx1"/>
              </a:solidFill>
            </a:endParaRPr>
          </a:p>
          <a:p>
            <a:pPr>
              <a:buClr>
                <a:srgbClr val="008B39"/>
              </a:buClr>
              <a:buSzPct val="100000"/>
              <a:buFont typeface="Wingdings" panose="05000000000000000000" pitchFamily="2" charset="2"/>
              <a:buChar char="Ø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0" y="448956"/>
            <a:ext cx="11170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BA356"/>
                </a:solidFill>
              </a:rPr>
              <a:t>Izmjene i dopuna Programa energetske obnove obiteljskih kuća</a:t>
            </a:r>
          </a:p>
        </p:txBody>
      </p:sp>
    </p:spTree>
    <p:extLst>
      <p:ext uri="{BB962C8B-B14F-4D97-AF65-F5344CB8AC3E}">
        <p14:creationId xmlns:p14="http://schemas.microsoft.com/office/powerpoint/2010/main" val="40479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2388" y="1234413"/>
            <a:ext cx="10571501" cy="518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2000" dirty="0"/>
              <a:t>08.06.2020. </a:t>
            </a:r>
            <a:r>
              <a:rPr lang="hr-HR" sz="2000" dirty="0" smtClean="0"/>
              <a:t>Objava na </a:t>
            </a:r>
            <a:r>
              <a:rPr lang="hr-HR" sz="2000" dirty="0"/>
              <a:t>mrežnoj stranici www.fzoeu.hr</a:t>
            </a:r>
          </a:p>
          <a:p>
            <a:pPr marL="0" lvl="0" indent="0">
              <a:buNone/>
            </a:pPr>
            <a:r>
              <a:rPr lang="hr-HR" sz="2000" b="1" dirty="0" smtClean="0"/>
              <a:t>Poziv </a:t>
            </a:r>
            <a:r>
              <a:rPr lang="hr-HR" sz="2000" b="1" dirty="0"/>
              <a:t>za iskaz interesa osobama ovlaštenim za energetsko certificiranje zgrada za provedbu programa energetske obnove obiteljskih kuća svih građana vlasnika obiteljskih kuća i ranjivih skupina građana u opasnosti od energetskog </a:t>
            </a:r>
            <a:r>
              <a:rPr lang="hr-HR" sz="2000" b="1" dirty="0" smtClean="0"/>
              <a:t>siromaštva </a:t>
            </a:r>
          </a:p>
          <a:p>
            <a:r>
              <a:rPr lang="hr-HR" sz="2000" dirty="0" smtClean="0"/>
              <a:t>u </a:t>
            </a:r>
            <a:r>
              <a:rPr lang="hr-HR" sz="2000" dirty="0"/>
              <a:t>svrhu pružanja pomoći sukladno Izmjenama i dopunama programa energetske </a:t>
            </a:r>
            <a:r>
              <a:rPr lang="hr-HR" sz="2000" dirty="0" smtClean="0"/>
              <a:t>obnove </a:t>
            </a:r>
            <a:r>
              <a:rPr lang="hr-HR" sz="2000" dirty="0"/>
              <a:t>obiteljskih kuća za razdoblje od 2014. do 2020. godine za 2 ciljne </a:t>
            </a:r>
            <a:r>
              <a:rPr lang="hr-HR" sz="2000" dirty="0" smtClean="0"/>
              <a:t>skupine:</a:t>
            </a:r>
          </a:p>
          <a:p>
            <a:pPr lvl="1"/>
            <a:r>
              <a:rPr lang="hr-HR" sz="1800" dirty="0" smtClean="0"/>
              <a:t>Svi </a:t>
            </a:r>
            <a:r>
              <a:rPr lang="hr-HR" sz="1800" dirty="0"/>
              <a:t>građani na području RH, vlasnici obiteljskih kuća – OKVIR </a:t>
            </a:r>
            <a:r>
              <a:rPr lang="hr-HR" sz="1800" dirty="0" smtClean="0"/>
              <a:t>1</a:t>
            </a:r>
          </a:p>
          <a:p>
            <a:pPr lvl="1"/>
            <a:r>
              <a:rPr lang="hr-HR" sz="1800" dirty="0" smtClean="0"/>
              <a:t>Građani </a:t>
            </a:r>
            <a:r>
              <a:rPr lang="hr-HR" sz="1800" dirty="0"/>
              <a:t>iz ranjive skupine u opasnosti od energetskog siromaštva – OKVIR 2</a:t>
            </a:r>
          </a:p>
          <a:p>
            <a:pPr marL="0" lvl="0" indent="0">
              <a:buNone/>
            </a:pPr>
            <a:endParaRPr lang="hr-HR" sz="2000" dirty="0"/>
          </a:p>
          <a:p>
            <a:pPr marL="0" lvl="0" indent="0">
              <a:buNone/>
            </a:pPr>
            <a:r>
              <a:rPr lang="hr-HR" sz="2000" b="1" dirty="0">
                <a:solidFill>
                  <a:srgbClr val="C00000"/>
                </a:solidFill>
              </a:rPr>
              <a:t>18.06.2020. Poziv </a:t>
            </a:r>
            <a:r>
              <a:rPr lang="hr-HR" sz="2000" b="1" dirty="0" smtClean="0">
                <a:solidFill>
                  <a:srgbClr val="C00000"/>
                </a:solidFill>
              </a:rPr>
              <a:t>zatvoren</a:t>
            </a:r>
            <a:endParaRPr lang="hr-HR" sz="2400" b="1" dirty="0">
              <a:solidFill>
                <a:srgbClr val="C00000"/>
              </a:solidFill>
            </a:endParaRPr>
          </a:p>
          <a:p>
            <a:pPr>
              <a:buClr>
                <a:srgbClr val="008B39"/>
              </a:buClr>
              <a:buSzPct val="100000"/>
              <a:buFont typeface="Wingdings" panose="05000000000000000000" pitchFamily="2" charset="2"/>
              <a:buChar char="Ø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</a:t>
            </a:r>
            <a:r>
              <a:rPr lang="hr-HR" sz="3200" b="1" dirty="0">
                <a:solidFill>
                  <a:srgbClr val="0BA356"/>
                </a:solidFill>
              </a:rPr>
              <a:t>javnog poziva za energetske </a:t>
            </a:r>
            <a:r>
              <a:rPr lang="hr-HR" sz="3200" b="1" dirty="0" err="1">
                <a:solidFill>
                  <a:srgbClr val="0BA356"/>
                </a:solidFill>
              </a:rPr>
              <a:t>certifikatore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_horizontaln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73" y="6002302"/>
            <a:ext cx="2057399" cy="53334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773441" y="1436914"/>
            <a:ext cx="10984183" cy="497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hr-HR" sz="2000" b="1" dirty="0"/>
              <a:t>25.06.2020.</a:t>
            </a:r>
            <a:r>
              <a:rPr lang="hr-HR" sz="2000" dirty="0"/>
              <a:t> FZOEU </a:t>
            </a:r>
            <a:r>
              <a:rPr lang="hr-HR" sz="2000" dirty="0" smtClean="0"/>
              <a:t>objava na </a:t>
            </a:r>
            <a:r>
              <a:rPr lang="hr-HR" sz="2000" dirty="0"/>
              <a:t>mrežnoj stranici </a:t>
            </a:r>
            <a:r>
              <a:rPr lang="hr-HR" sz="2000" dirty="0" smtClean="0">
                <a:hlinkClick r:id="rId5"/>
              </a:rPr>
              <a:t>www.fzoeu.hr</a:t>
            </a:r>
            <a:endParaRPr lang="hr-HR" sz="2000" dirty="0" smtClean="0"/>
          </a:p>
          <a:p>
            <a:pPr marL="0" lvl="0" indent="0">
              <a:buNone/>
            </a:pPr>
            <a:endParaRPr lang="hr-HR" sz="2000" dirty="0"/>
          </a:p>
          <a:p>
            <a:r>
              <a:rPr lang="hr-HR" sz="2000" b="1" dirty="0" smtClean="0"/>
              <a:t>Javni </a:t>
            </a:r>
            <a:r>
              <a:rPr lang="hr-HR" sz="2000" b="1" dirty="0"/>
              <a:t>poziv za sufinanciranje energetske obnove obiteljskih </a:t>
            </a:r>
            <a:r>
              <a:rPr lang="hr-HR" sz="2000" b="1" dirty="0" smtClean="0"/>
              <a:t>kuća</a:t>
            </a:r>
          </a:p>
          <a:p>
            <a:pPr marL="400050" lvl="1" indent="0">
              <a:buNone/>
            </a:pPr>
            <a:r>
              <a:rPr lang="hr-HR" sz="1800" dirty="0" smtClean="0"/>
              <a:t>Predmet </a:t>
            </a:r>
            <a:r>
              <a:rPr lang="hr-HR" sz="1800" dirty="0"/>
              <a:t>Javnog poziva je dodjela sredstava Fonda fizičkim osobama – građanima za sufinanciranje energetske obnove obiteljskih kuća na području Republike Hrvatske</a:t>
            </a:r>
          </a:p>
          <a:p>
            <a:pPr marL="0" lvl="0" indent="0">
              <a:buNone/>
            </a:pPr>
            <a:endParaRPr lang="hr-HR" sz="2000" dirty="0"/>
          </a:p>
          <a:p>
            <a:r>
              <a:rPr lang="hr-HR" sz="2000" b="1" dirty="0" smtClean="0"/>
              <a:t>Javni </a:t>
            </a:r>
            <a:r>
              <a:rPr lang="hr-HR" sz="2000" b="1" dirty="0"/>
              <a:t>poziv za financiranje energetske obnove obiteljskih kuća za ranjive skupine građana u opasnosti od energetskog </a:t>
            </a:r>
            <a:r>
              <a:rPr lang="hr-HR" sz="2000" b="1" dirty="0" smtClean="0"/>
              <a:t>siromaštva</a:t>
            </a:r>
          </a:p>
          <a:p>
            <a:pPr marL="457200" lvl="1" indent="0">
              <a:buNone/>
            </a:pPr>
            <a:r>
              <a:rPr lang="hr-HR" sz="1800" dirty="0" smtClean="0"/>
              <a:t>Predmet </a:t>
            </a:r>
            <a:r>
              <a:rPr lang="hr-HR" sz="1800" dirty="0"/>
              <a:t>Javnog poziva je dodjela sredstava Fonda fizičkim osobama – građanima iz ranjive skupine u opasnosti od energetskog siromaštva za financiranje mjera energetske obnove obiteljskih kuća na području </a:t>
            </a:r>
            <a:r>
              <a:rPr lang="hr-HR" sz="1800" dirty="0" smtClean="0"/>
              <a:t>RH</a:t>
            </a:r>
            <a:endParaRPr lang="hr-HR" sz="1800" dirty="0"/>
          </a:p>
          <a:p>
            <a:pPr>
              <a:buClr>
                <a:srgbClr val="008B39"/>
              </a:buClr>
              <a:buSzPct val="100000"/>
              <a:buFont typeface="Wingdings" panose="05000000000000000000" pitchFamily="2" charset="2"/>
              <a:buChar char="Ø"/>
            </a:pPr>
            <a:endParaRPr lang="hr-H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hr-H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javnih poziva </a:t>
            </a:r>
            <a:r>
              <a:rPr lang="hr-HR" sz="3200" b="1" dirty="0">
                <a:solidFill>
                  <a:srgbClr val="0BA356"/>
                </a:solidFill>
              </a:rPr>
              <a:t>za </a:t>
            </a:r>
            <a:r>
              <a:rPr lang="hr-HR" sz="3200" b="1" dirty="0" smtClean="0">
                <a:solidFill>
                  <a:srgbClr val="0BA356"/>
                </a:solidFill>
              </a:rPr>
              <a:t>sufinanciranje</a:t>
            </a:r>
            <a:endParaRPr lang="hr-HR" sz="3200" b="1" dirty="0">
              <a:solidFill>
                <a:srgbClr val="0BA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javnih poziva </a:t>
            </a:r>
            <a:r>
              <a:rPr lang="hr-HR" sz="3200" b="1" dirty="0">
                <a:solidFill>
                  <a:srgbClr val="0BA356"/>
                </a:solidFill>
              </a:rPr>
              <a:t>za </a:t>
            </a:r>
            <a:r>
              <a:rPr lang="hr-HR" sz="3200" b="1" dirty="0" smtClean="0">
                <a:solidFill>
                  <a:srgbClr val="0BA356"/>
                </a:solidFill>
              </a:rPr>
              <a:t>sufinanciranje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50" y="1179575"/>
            <a:ext cx="9601887" cy="548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nak_fotka_plavo_zeleno_dorada.ps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113613" y="4560924"/>
            <a:ext cx="1469953" cy="3124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435997" y="4608441"/>
            <a:ext cx="2787721" cy="2787721"/>
          </a:xfrm>
          <a:prstGeom prst="ellipse">
            <a:avLst/>
          </a:prstGeom>
          <a:noFill/>
          <a:ln w="12700" cap="flat" cmpd="sng" algn="ctr">
            <a:solidFill>
              <a:srgbClr val="F0CC17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3441" y="448956"/>
            <a:ext cx="10570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0BA356"/>
                </a:solidFill>
              </a:rPr>
              <a:t>Objava javnih poziva </a:t>
            </a:r>
            <a:r>
              <a:rPr lang="hr-HR" sz="3200" b="1" dirty="0">
                <a:solidFill>
                  <a:srgbClr val="0BA356"/>
                </a:solidFill>
              </a:rPr>
              <a:t>za </a:t>
            </a:r>
            <a:r>
              <a:rPr lang="hr-HR" sz="3200" b="1" dirty="0" smtClean="0">
                <a:solidFill>
                  <a:srgbClr val="0BA356"/>
                </a:solidFill>
              </a:rPr>
              <a:t>sufinanciranje</a:t>
            </a:r>
            <a:endParaRPr lang="hr-HR" sz="3200" b="1" dirty="0">
              <a:solidFill>
                <a:srgbClr val="0BA356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592D663-8B02-4933-A123-7DD7C62A669E}"/>
              </a:ext>
            </a:extLst>
          </p:cNvPr>
          <p:cNvPicPr/>
          <p:nvPr/>
        </p:nvPicPr>
        <p:blipFill rotWithShape="1">
          <a:blip r:embed="rId4"/>
          <a:srcRect l="9147" t="9086" r="7581" b="8449"/>
          <a:stretch/>
        </p:blipFill>
        <p:spPr>
          <a:xfrm>
            <a:off x="901857" y="1156996"/>
            <a:ext cx="9188907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/>
</file>

<file path=customXml/itemProps1.xml><?xml version="1.0" encoding="utf-8"?>
<ds:datastoreItem xmlns:ds="http://schemas.openxmlformats.org/officeDocument/2006/customXml" ds:itemID="{5EF67649-6598-485C-B7A4-F0951E0DB129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1329</TotalTime>
  <Words>2188</Words>
  <Application>Microsoft Office PowerPoint</Application>
  <PresentationFormat>Široki zaslon</PresentationFormat>
  <Paragraphs>235</Paragraphs>
  <Slides>28</Slides>
  <Notes>28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Courier New</vt:lpstr>
      <vt:lpstr>Wingdings</vt:lpstr>
      <vt:lpstr>Wingdings 3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Fond za zastitu okolisa i energetsku ucinkovitost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Kristina Ćubela</dc:creator>
  <cp:lastModifiedBy>Anamarija Brstilo</cp:lastModifiedBy>
  <cp:revision>87</cp:revision>
  <cp:lastPrinted>2018-05-30T10:00:30Z</cp:lastPrinted>
  <dcterms:created xsi:type="dcterms:W3CDTF">2017-10-03T07:11:01Z</dcterms:created>
  <dcterms:modified xsi:type="dcterms:W3CDTF">2020-08-24T12:45:58Z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a3e7b1ca-0eb6-406a-9732-1d7a2f8bfa25</vt:lpwstr>
  </property>
  <property fmtid="{D5CDD505-2E9C-101B-9397-08002B2CF9AE}" pid="3" name="bjDocumentSecurityLabel">
    <vt:lpwstr>Potrebna oznaka nije odabrana - odaberite oznaku iznad da biste promijenili ili odaberite "Nazad" da biste se vratili na uređivanje.</vt:lpwstr>
  </property>
  <property fmtid="{D5CDD505-2E9C-101B-9397-08002B2CF9AE}" pid="4" name="bjClsUserRVM">
    <vt:lpwstr>[]</vt:lpwstr>
  </property>
  <property fmtid="{D5CDD505-2E9C-101B-9397-08002B2CF9AE}" pid="5" name="bjSaver">
    <vt:lpwstr>H6oVJUcWqm3PDUIwF/P7kuWAuhDMkqD9</vt:lpwstr>
  </property>
</Properties>
</file>